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7"/>
  </p:notesMasterIdLst>
  <p:sldIdLst>
    <p:sldId id="256" r:id="rId3"/>
    <p:sldId id="258" r:id="rId4"/>
    <p:sldId id="259" r:id="rId5"/>
    <p:sldId id="260" r:id="rId6"/>
    <p:sldId id="262" r:id="rId7"/>
    <p:sldId id="264" r:id="rId8"/>
    <p:sldId id="265" r:id="rId9"/>
    <p:sldId id="267" r:id="rId10"/>
    <p:sldId id="268" r:id="rId11"/>
    <p:sldId id="286" r:id="rId12"/>
    <p:sldId id="269" r:id="rId13"/>
    <p:sldId id="270" r:id="rId14"/>
    <p:sldId id="287" r:id="rId15"/>
    <p:sldId id="288" r:id="rId16"/>
    <p:sldId id="272" r:id="rId17"/>
    <p:sldId id="289" r:id="rId18"/>
    <p:sldId id="290" r:id="rId19"/>
    <p:sldId id="291" r:id="rId20"/>
    <p:sldId id="273" r:id="rId21"/>
    <p:sldId id="275" r:id="rId22"/>
    <p:sldId id="292" r:id="rId23"/>
    <p:sldId id="293" r:id="rId24"/>
    <p:sldId id="294" r:id="rId25"/>
    <p:sldId id="295" r:id="rId26"/>
    <p:sldId id="277" r:id="rId27"/>
    <p:sldId id="296" r:id="rId28"/>
    <p:sldId id="279" r:id="rId29"/>
    <p:sldId id="299" r:id="rId30"/>
    <p:sldId id="300" r:id="rId31"/>
    <p:sldId id="301" r:id="rId32"/>
    <p:sldId id="302" r:id="rId33"/>
    <p:sldId id="298" r:id="rId34"/>
    <p:sldId id="297" r:id="rId35"/>
    <p:sldId id="282" r:id="rId3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4355BE"/>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0573" autoAdjust="0"/>
  </p:normalViewPr>
  <p:slideViewPr>
    <p:cSldViewPr snapToGrid="0" snapToObjects="1">
      <p:cViewPr varScale="1">
        <p:scale>
          <a:sx n="67" d="100"/>
          <a:sy n="67" d="100"/>
        </p:scale>
        <p:origin x="38" y="62"/>
      </p:cViewPr>
      <p:guideLst/>
    </p:cSldViewPr>
  </p:slideViewPr>
  <p:outlineViewPr>
    <p:cViewPr>
      <p:scale>
        <a:sx n="33" d="100"/>
        <a:sy n="33" d="100"/>
      </p:scale>
      <p:origin x="0" y="-1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5876-670D-421A-864E-0E7E9A056B3B}" type="datetimeFigureOut">
              <a:rPr lang="zh-CN" altLang="en-US" smtClean="0"/>
              <a:t>2017/6/4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F2D8B-A121-4468-8F6B-1519C60AF4C3}" type="slidenum">
              <a:rPr lang="zh-CN" altLang="en-US" smtClean="0"/>
              <a:t>‹#›</a:t>
            </a:fld>
            <a:endParaRPr lang="zh-CN" altLang="en-US"/>
          </a:p>
        </p:txBody>
      </p:sp>
    </p:spTree>
    <p:extLst>
      <p:ext uri="{BB962C8B-B14F-4D97-AF65-F5344CB8AC3E}">
        <p14:creationId xmlns:p14="http://schemas.microsoft.com/office/powerpoint/2010/main" val="225642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GAN</a:t>
            </a:r>
            <a:r>
              <a:rPr lang="zh-CN" altLang="en-US" dirty="0"/>
              <a:t>作用</a:t>
            </a:r>
            <a:endParaRPr lang="en-US" altLang="zh-CN" dirty="0"/>
          </a:p>
          <a:p>
            <a:r>
              <a:rPr lang="en-US" altLang="zh-CN" dirty="0"/>
              <a:t>2</a:t>
            </a:r>
            <a:r>
              <a:rPr lang="zh-CN" altLang="en-US" dirty="0"/>
              <a:t>、传统</a:t>
            </a:r>
            <a:r>
              <a:rPr lang="en-US" altLang="zh-CN" dirty="0"/>
              <a:t>GAN</a:t>
            </a:r>
            <a:r>
              <a:rPr lang="zh-CN" altLang="en-US" dirty="0"/>
              <a:t>的不足，</a:t>
            </a:r>
            <a:r>
              <a:rPr lang="en-US" altLang="zh-CN" dirty="0"/>
              <a:t>Wasserstein GAN</a:t>
            </a:r>
            <a:r>
              <a:rPr lang="zh-CN" altLang="en-US" dirty="0"/>
              <a:t>优点、实现方式</a:t>
            </a:r>
            <a:endParaRPr lang="en-US" altLang="zh-CN" dirty="0"/>
          </a:p>
          <a:p>
            <a:r>
              <a:rPr lang="en-US" altLang="zh-CN" dirty="0"/>
              <a:t>3</a:t>
            </a:r>
            <a:r>
              <a:rPr lang="zh-CN" altLang="en-US" dirty="0"/>
              <a:t>、在实验中发现</a:t>
            </a:r>
            <a:r>
              <a:rPr lang="en-US" altLang="zh-CN" dirty="0"/>
              <a:t>Wasserstein GAN</a:t>
            </a:r>
            <a:r>
              <a:rPr lang="zh-CN" altLang="en-US" dirty="0"/>
              <a:t>存在的不足之处，优化方案和效果</a:t>
            </a:r>
            <a:endParaRPr lang="en-US" altLang="zh-CN" dirty="0"/>
          </a:p>
          <a:p>
            <a:r>
              <a:rPr lang="en-US" altLang="zh-CN" dirty="0"/>
              <a:t>4</a:t>
            </a:r>
            <a:r>
              <a:rPr lang="zh-CN" altLang="en-US" dirty="0"/>
              <a:t>、</a:t>
            </a:r>
            <a:r>
              <a:rPr lang="en-US" altLang="zh-CN" dirty="0"/>
              <a:t>mis.teach.ustc.edu.cn</a:t>
            </a:r>
            <a:r>
              <a:rPr lang="zh-CN" altLang="en-US" dirty="0"/>
              <a:t>教务系统验证码生成实验</a:t>
            </a:r>
            <a:endParaRPr lang="en-US" altLang="zh-CN" dirty="0"/>
          </a:p>
          <a:p>
            <a:r>
              <a:rPr lang="en-US" altLang="zh-CN" dirty="0"/>
              <a:t>5</a:t>
            </a:r>
            <a:r>
              <a:rPr lang="zh-CN" altLang="en-US" dirty="0"/>
              <a:t>、</a:t>
            </a:r>
            <a:r>
              <a:rPr lang="en-US" altLang="zh-CN" dirty="0"/>
              <a:t>20</a:t>
            </a:r>
            <a:r>
              <a:rPr lang="zh-CN" altLang="en-US" dirty="0"/>
              <a:t>万</a:t>
            </a:r>
            <a:r>
              <a:rPr lang="en-US" altLang="zh-CN" dirty="0"/>
              <a:t>+</a:t>
            </a:r>
            <a:r>
              <a:rPr lang="zh-CN" altLang="en-US" dirty="0"/>
              <a:t>张人脸的</a:t>
            </a:r>
            <a:r>
              <a:rPr lang="en-US" altLang="zh-CN" dirty="0" err="1"/>
              <a:t>CelebA</a:t>
            </a:r>
            <a:r>
              <a:rPr lang="zh-CN" altLang="en-US" dirty="0"/>
              <a:t>数据集上进行生成实验、</a:t>
            </a:r>
            <a:endParaRPr lang="en-US" altLang="zh-CN" dirty="0"/>
          </a:p>
          <a:p>
            <a:r>
              <a:rPr lang="en-US" altLang="zh-CN" dirty="0"/>
              <a:t>6</a:t>
            </a:r>
            <a:r>
              <a:rPr lang="zh-CN" altLang="en-US" dirty="0"/>
              <a:t>、总结优化方案和效果</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a:t>
            </a:fld>
            <a:endParaRPr lang="zh-CN" altLang="en-US"/>
          </a:p>
        </p:txBody>
      </p:sp>
    </p:spTree>
    <p:extLst>
      <p:ext uri="{BB962C8B-B14F-4D97-AF65-F5344CB8AC3E}">
        <p14:creationId xmlns:p14="http://schemas.microsoft.com/office/powerpoint/2010/main" val="2872292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14</a:t>
            </a:fld>
            <a:endParaRPr lang="zh-CN" altLang="en-US"/>
          </a:p>
        </p:txBody>
      </p:sp>
    </p:spTree>
    <p:extLst>
      <p:ext uri="{BB962C8B-B14F-4D97-AF65-F5344CB8AC3E}">
        <p14:creationId xmlns:p14="http://schemas.microsoft.com/office/powerpoint/2010/main" val="166060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验证码来自学校教务系统</a:t>
            </a:r>
            <a:r>
              <a:rPr lang="en-US" altLang="zh-CN" dirty="0"/>
              <a:t>mis.teach.ustc.edu.cn</a:t>
            </a:r>
            <a:r>
              <a:rPr lang="zh-CN" altLang="en-US" dirty="0"/>
              <a:t>学生登陆时的验证码，现在已经弃用，在旧版的登陆页面的</a:t>
            </a:r>
            <a:r>
              <a:rPr lang="en-US" altLang="zh-CN" dirty="0"/>
              <a:t>html</a:t>
            </a:r>
            <a:r>
              <a:rPr lang="zh-CN" altLang="en-US" dirty="0"/>
              <a:t>中可以得到验证码的地址。</a:t>
            </a:r>
            <a:endParaRPr lang="en-US" altLang="zh-CN" dirty="0"/>
          </a:p>
          <a:p>
            <a:r>
              <a:rPr lang="zh-CN" altLang="en-US" dirty="0"/>
              <a:t>验证码包含四个字符，为</a:t>
            </a:r>
            <a:r>
              <a:rPr lang="en-US" altLang="zh-CN" dirty="0"/>
              <a:t>20</a:t>
            </a:r>
            <a:r>
              <a:rPr lang="zh-CN" altLang="en-US" dirty="0"/>
              <a:t>*</a:t>
            </a:r>
            <a:r>
              <a:rPr lang="en-US" altLang="zh-CN" dirty="0"/>
              <a:t>80</a:t>
            </a:r>
            <a:r>
              <a:rPr lang="zh-CN" altLang="en-US" dirty="0"/>
              <a:t>的三通道真彩图</a:t>
            </a:r>
            <a:endParaRPr lang="en-US" altLang="zh-CN" dirty="0"/>
          </a:p>
          <a:p>
            <a:r>
              <a:rPr lang="zh-CN" altLang="en-US" dirty="0"/>
              <a:t>图像的预处理，四等分成</a:t>
            </a:r>
            <a:r>
              <a:rPr lang="en-US" altLang="zh-CN" dirty="0"/>
              <a:t>20*20</a:t>
            </a:r>
            <a:r>
              <a:rPr lang="zh-CN" altLang="en-US" dirty="0"/>
              <a:t>的</a:t>
            </a:r>
            <a:endParaRPr lang="en-US" altLang="zh-CN" dirty="0"/>
          </a:p>
          <a:p>
            <a:r>
              <a:rPr lang="zh-CN" altLang="en-US" dirty="0"/>
              <a:t>转化为灰度图，做二值化处理，除去一些杂乱的点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验证码一共使用了</a:t>
            </a:r>
            <a:r>
              <a:rPr lang="en-US" altLang="zh-CN" dirty="0"/>
              <a:t>32</a:t>
            </a:r>
            <a:r>
              <a:rPr lang="zh-CN" altLang="en-US" dirty="0"/>
              <a:t>个字符，包括数字</a:t>
            </a:r>
            <a:r>
              <a:rPr lang="en-US" altLang="zh-CN" dirty="0"/>
              <a:t>0-9</a:t>
            </a:r>
            <a:r>
              <a:rPr lang="zh-CN" altLang="en-US" dirty="0"/>
              <a:t>和大写字母</a:t>
            </a:r>
            <a:r>
              <a:rPr lang="en-US" altLang="zh-CN" dirty="0"/>
              <a:t>A-Z</a:t>
            </a:r>
            <a:r>
              <a:rPr lang="zh-CN" altLang="en-US" dirty="0"/>
              <a:t>，除去</a:t>
            </a:r>
            <a:r>
              <a:rPr lang="en-US" altLang="zh-CN" dirty="0"/>
              <a:t>0</a:t>
            </a:r>
            <a:r>
              <a:rPr lang="zh-CN" altLang="en-US" dirty="0"/>
              <a:t>、</a:t>
            </a:r>
            <a:r>
              <a:rPr lang="en-US" altLang="zh-CN" dirty="0"/>
              <a:t>1</a:t>
            </a:r>
            <a:r>
              <a:rPr lang="zh-CN" altLang="en-US" dirty="0"/>
              <a:t>、</a:t>
            </a:r>
            <a:r>
              <a:rPr lang="en-US" altLang="zh-CN" dirty="0"/>
              <a:t>I</a:t>
            </a:r>
            <a:r>
              <a:rPr lang="zh-CN" altLang="en-US" dirty="0"/>
              <a:t>、</a:t>
            </a:r>
            <a:r>
              <a:rPr lang="en-US" altLang="zh-CN" dirty="0"/>
              <a:t>O</a:t>
            </a:r>
            <a:r>
              <a:rPr lang="zh-CN" altLang="en-US" dirty="0"/>
              <a:t>这种极易混淆的。</a:t>
            </a:r>
            <a:endParaRPr lang="en-US" altLang="zh-CN"/>
          </a:p>
          <a:p>
            <a:r>
              <a:rPr lang="zh-CN" altLang="en-US"/>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16</a:t>
            </a:fld>
            <a:endParaRPr lang="zh-CN" altLang="en-US"/>
          </a:p>
        </p:txBody>
      </p:sp>
    </p:spTree>
    <p:extLst>
      <p:ext uri="{BB962C8B-B14F-4D97-AF65-F5344CB8AC3E}">
        <p14:creationId xmlns:p14="http://schemas.microsoft.com/office/powerpoint/2010/main" val="944330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zh-CN" altLang="en-US" sz="1200" dirty="0">
                <a:solidFill>
                  <a:srgbClr val="0070C0"/>
                </a:solidFill>
              </a:rPr>
              <a:t>使用</a:t>
            </a:r>
            <a:r>
              <a:rPr lang="en-US" altLang="zh-CN" sz="1200" dirty="0">
                <a:solidFill>
                  <a:srgbClr val="0070C0"/>
                </a:solidFill>
              </a:rPr>
              <a:t>20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16</a:t>
            </a:r>
            <a:r>
              <a:rPr lang="zh-CN" altLang="en-US" sz="1200" dirty="0">
                <a:solidFill>
                  <a:srgbClr val="0070C0"/>
                </a:solidFill>
              </a:rPr>
              <a:t>*</a:t>
            </a:r>
            <a:r>
              <a:rPr lang="en-US" altLang="zh-CN" sz="1200" dirty="0">
                <a:solidFill>
                  <a:srgbClr val="0070C0"/>
                </a:solidFill>
              </a:rPr>
              <a:t>16</a:t>
            </a:r>
            <a:r>
              <a:rPr lang="zh-CN" altLang="en-US" sz="1200" dirty="0">
                <a:solidFill>
                  <a:srgbClr val="0070C0"/>
                </a:solidFill>
              </a:rPr>
              <a:t>的数据。</a:t>
            </a:r>
            <a:endParaRPr lang="en-US" altLang="zh-CN" sz="1200" dirty="0">
              <a:solidFill>
                <a:srgbClr val="0070C0"/>
              </a:solidFill>
            </a:endParaRPr>
          </a:p>
          <a:p>
            <a:pPr marL="342900" indent="-342900">
              <a:buFont typeface="Arial" panose="020B0604020202020204" pitchFamily="34" charset="0"/>
              <a:buChar char="•"/>
            </a:pPr>
            <a:r>
              <a:rPr lang="zh-CN" altLang="en-US" sz="1200" dirty="0">
                <a:solidFill>
                  <a:srgbClr val="0070C0"/>
                </a:solidFill>
              </a:rPr>
              <a:t>使用</a:t>
            </a:r>
            <a:r>
              <a:rPr lang="en-US" altLang="zh-CN" sz="1200" dirty="0" err="1">
                <a:solidFill>
                  <a:srgbClr val="0070C0"/>
                </a:solidFill>
              </a:rPr>
              <a:t>ReLU</a:t>
            </a:r>
            <a:r>
              <a:rPr lang="zh-CN" altLang="en-US" sz="1200" dirty="0">
                <a:solidFill>
                  <a:srgbClr val="0070C0"/>
                </a:solidFill>
              </a:rPr>
              <a:t>激活，只保留正数部分，数据规模不变化。</a:t>
            </a:r>
            <a:endParaRPr lang="en-US" altLang="zh-CN" sz="1200" dirty="0">
              <a:solidFill>
                <a:srgbClr val="0070C0"/>
              </a:solidFill>
            </a:endParaRPr>
          </a:p>
          <a:p>
            <a:pPr marL="342900" indent="-342900">
              <a:buFont typeface="Arial" panose="020B0604020202020204" pitchFamily="34" charset="0"/>
              <a:buChar char="•"/>
            </a:pPr>
            <a:r>
              <a:rPr lang="zh-CN" altLang="en-US" sz="1200" dirty="0">
                <a:solidFill>
                  <a:srgbClr val="0070C0"/>
                </a:solidFill>
              </a:rPr>
              <a:t>使用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的最大化池化，即在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的空间中，只保留最大的数据作为输出。步长为</a:t>
            </a:r>
            <a:r>
              <a:rPr lang="en-US" altLang="zh-CN" sz="1200" dirty="0">
                <a:solidFill>
                  <a:srgbClr val="0070C0"/>
                </a:solidFill>
              </a:rPr>
              <a:t>2</a:t>
            </a:r>
            <a:r>
              <a:rPr lang="zh-CN" altLang="en-US" sz="1200" dirty="0">
                <a:solidFill>
                  <a:srgbClr val="0070C0"/>
                </a:solidFill>
              </a:rPr>
              <a:t>，得到深度为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8</a:t>
            </a:r>
            <a:r>
              <a:rPr lang="zh-CN" altLang="en-US" sz="1200" dirty="0">
                <a:solidFill>
                  <a:srgbClr val="0070C0"/>
                </a:solidFill>
              </a:rPr>
              <a:t>*</a:t>
            </a:r>
            <a:r>
              <a:rPr lang="en-US" altLang="zh-CN" sz="1200" dirty="0">
                <a:solidFill>
                  <a:srgbClr val="0070C0"/>
                </a:solidFill>
              </a:rPr>
              <a:t>8</a:t>
            </a:r>
            <a:r>
              <a:rPr lang="zh-CN" altLang="en-US" sz="1200" dirty="0">
                <a:solidFill>
                  <a:srgbClr val="0070C0"/>
                </a:solidFill>
              </a:rPr>
              <a:t>的数据。池化运算可以减少数据量。</a:t>
            </a:r>
            <a:endParaRPr lang="en-US" altLang="zh-CN" sz="1200" dirty="0">
              <a:solidFill>
                <a:srgbClr val="0070C0"/>
              </a:solidFill>
            </a:endParaRPr>
          </a:p>
          <a:p>
            <a:pPr marL="342900" indent="-342900">
              <a:buFont typeface="Arial" panose="020B0604020202020204" pitchFamily="34" charset="0"/>
              <a:buChar char="•"/>
            </a:pPr>
            <a:endParaRPr lang="en-US" altLang="zh-CN" sz="1200" dirty="0">
              <a:solidFill>
                <a:srgbClr val="0070C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solidFill>
                  <a:srgbClr val="0070C0"/>
                </a:solidFill>
              </a:rPr>
              <a:t>使用</a:t>
            </a:r>
            <a:r>
              <a:rPr lang="en-US" altLang="zh-CN" sz="1200" dirty="0">
                <a:solidFill>
                  <a:srgbClr val="0070C0"/>
                </a:solidFill>
              </a:rPr>
              <a:t>50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50</a:t>
            </a:r>
            <a:r>
              <a:rPr lang="zh-CN" altLang="en-US" sz="1200" dirty="0">
                <a:solidFill>
                  <a:srgbClr val="0070C0"/>
                </a:solidFill>
              </a:rPr>
              <a:t>的</a:t>
            </a:r>
            <a:r>
              <a:rPr lang="en-US" altLang="zh-CN" sz="1200" dirty="0">
                <a:solidFill>
                  <a:srgbClr val="0070C0"/>
                </a:solidFill>
              </a:rPr>
              <a:t>4</a:t>
            </a:r>
            <a:r>
              <a:rPr lang="zh-CN" altLang="en-US" sz="1200" dirty="0">
                <a:solidFill>
                  <a:srgbClr val="0070C0"/>
                </a:solidFill>
              </a:rPr>
              <a:t>*</a:t>
            </a:r>
            <a:r>
              <a:rPr lang="en-US" altLang="zh-CN" sz="1200" dirty="0">
                <a:solidFill>
                  <a:srgbClr val="0070C0"/>
                </a:solidFill>
              </a:rPr>
              <a:t>4</a:t>
            </a:r>
            <a:r>
              <a:rPr lang="zh-CN" altLang="en-US" sz="1200" dirty="0">
                <a:solidFill>
                  <a:srgbClr val="0070C0"/>
                </a:solidFill>
              </a:rPr>
              <a:t>的数据。</a:t>
            </a:r>
            <a:endParaRPr lang="en-US" altLang="zh-CN" sz="1200" dirty="0">
              <a:solidFill>
                <a:srgbClr val="0070C0"/>
              </a:solidFill>
            </a:endParaRPr>
          </a:p>
          <a:p>
            <a:pPr marL="342900" indent="-342900">
              <a:buFont typeface="Arial" panose="020B0604020202020204" pitchFamily="34" charset="0"/>
              <a:buChar char="•"/>
            </a:pPr>
            <a:r>
              <a:rPr lang="en-US" altLang="zh-CN" dirty="0" err="1"/>
              <a:t>ReLU</a:t>
            </a:r>
            <a:r>
              <a:rPr lang="zh-CN" altLang="en-US" dirty="0"/>
              <a:t>激活</a:t>
            </a:r>
            <a:endParaRPr lang="en-US" altLang="zh-CN" dirty="0"/>
          </a:p>
          <a:p>
            <a:pPr marL="342900" indent="-342900">
              <a:buFont typeface="Arial" panose="020B0604020202020204" pitchFamily="34" charset="0"/>
              <a:buChar char="•"/>
            </a:pPr>
            <a:r>
              <a:rPr lang="en-US" altLang="zh-CN" dirty="0"/>
              <a:t>2</a:t>
            </a:r>
            <a:r>
              <a:rPr lang="zh-CN" altLang="en-US" dirty="0"/>
              <a:t>*</a:t>
            </a:r>
            <a:r>
              <a:rPr lang="en-US" altLang="zh-CN" dirty="0"/>
              <a:t>2</a:t>
            </a:r>
            <a:r>
              <a:rPr lang="zh-CN" altLang="en-US" dirty="0"/>
              <a:t>的最大化池化，数据此时规模为</a:t>
            </a:r>
            <a:r>
              <a:rPr lang="en-US" altLang="zh-CN" dirty="0"/>
              <a:t>2</a:t>
            </a:r>
            <a:r>
              <a:rPr lang="zh-CN" altLang="en-US" dirty="0"/>
              <a:t>*</a:t>
            </a:r>
            <a:r>
              <a:rPr lang="en-US" altLang="zh-CN" dirty="0"/>
              <a:t>2</a:t>
            </a:r>
            <a:r>
              <a:rPr lang="zh-CN" altLang="en-US" dirty="0"/>
              <a:t>*</a:t>
            </a:r>
            <a:r>
              <a:rPr lang="en-US" altLang="zh-CN" dirty="0"/>
              <a:t>50</a:t>
            </a:r>
            <a:r>
              <a:rPr lang="zh-CN" altLang="en-US" dirty="0"/>
              <a:t>，深度为</a:t>
            </a:r>
            <a:r>
              <a:rPr lang="en-US" altLang="zh-CN" dirty="0"/>
              <a:t>50</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重排列</a:t>
            </a:r>
            <a:r>
              <a:rPr lang="en-US" altLang="zh-CN" dirty="0"/>
              <a:t>reshape</a:t>
            </a:r>
            <a:r>
              <a:rPr lang="zh-CN" altLang="en-US" dirty="0"/>
              <a:t>成一维向量，长</a:t>
            </a:r>
            <a:r>
              <a:rPr lang="en-US" altLang="zh-CN" dirty="0"/>
              <a:t>200</a:t>
            </a:r>
          </a:p>
          <a:p>
            <a:pPr marL="342900" indent="-342900">
              <a:buFont typeface="Arial" panose="020B0604020202020204" pitchFamily="34" charset="0"/>
              <a:buChar char="•"/>
            </a:pPr>
            <a:r>
              <a:rPr lang="zh-CN" altLang="en-US" dirty="0"/>
              <a:t>全连接到长</a:t>
            </a:r>
            <a:r>
              <a:rPr lang="en-US" altLang="zh-CN" dirty="0"/>
              <a:t>500</a:t>
            </a:r>
            <a:r>
              <a:rPr lang="zh-CN" altLang="en-US" dirty="0"/>
              <a:t>的向量，也就是矩阵的乘加运算，先叉乘一个</a:t>
            </a:r>
            <a:r>
              <a:rPr lang="en-US" altLang="zh-CN" dirty="0"/>
              <a:t>200</a:t>
            </a:r>
            <a:r>
              <a:rPr lang="zh-CN" altLang="en-US" dirty="0"/>
              <a:t>*</a:t>
            </a:r>
            <a:r>
              <a:rPr lang="en-US" altLang="zh-CN" dirty="0"/>
              <a:t>500</a:t>
            </a:r>
            <a:r>
              <a:rPr lang="zh-CN" altLang="en-US" dirty="0"/>
              <a:t>的权重，再加上长</a:t>
            </a:r>
            <a:r>
              <a:rPr lang="en-US" altLang="zh-CN" dirty="0"/>
              <a:t>500</a:t>
            </a:r>
            <a:r>
              <a:rPr lang="zh-CN" altLang="en-US" dirty="0"/>
              <a:t>的偏置项</a:t>
            </a:r>
            <a:endParaRPr lang="en-US" altLang="zh-CN" dirty="0"/>
          </a:p>
          <a:p>
            <a:pPr marL="342900" indent="-342900">
              <a:buFont typeface="Arial" panose="020B0604020202020204" pitchFamily="34" charset="0"/>
              <a:buChar char="•"/>
            </a:pPr>
            <a:r>
              <a:rPr lang="zh-CN" altLang="en-US" dirty="0"/>
              <a:t>做</a:t>
            </a:r>
            <a:r>
              <a:rPr lang="en-US" altLang="zh-CN" dirty="0" err="1"/>
              <a:t>ReLU</a:t>
            </a:r>
            <a:r>
              <a:rPr lang="zh-CN" altLang="en-US" dirty="0"/>
              <a:t>激活</a:t>
            </a:r>
            <a:endParaRPr lang="en-US" altLang="zh-CN" dirty="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全连接到长</a:t>
            </a:r>
            <a:r>
              <a:rPr lang="en-US" altLang="zh-CN" dirty="0"/>
              <a:t>32</a:t>
            </a:r>
            <a:r>
              <a:rPr lang="zh-CN" altLang="en-US" dirty="0"/>
              <a:t>的向量，因为有</a:t>
            </a:r>
            <a:r>
              <a:rPr lang="en-US" altLang="zh-CN" dirty="0"/>
              <a:t>32</a:t>
            </a:r>
            <a:r>
              <a:rPr lang="zh-CN" altLang="en-US" dirty="0"/>
              <a:t>种字符，最后要实现的是哪一个神经元接近</a:t>
            </a:r>
            <a:r>
              <a:rPr lang="en-US" altLang="zh-CN" dirty="0"/>
              <a:t>1</a:t>
            </a:r>
            <a:r>
              <a:rPr lang="zh-CN" altLang="en-US" dirty="0"/>
              <a:t>，哪一个就表示它的类别。</a:t>
            </a:r>
            <a:endParaRPr lang="en-US" altLang="zh-CN" dirty="0"/>
          </a:p>
          <a:p>
            <a:pPr marL="342900" indent="-342900">
              <a:buFont typeface="Arial" panose="020B0604020202020204" pitchFamily="34" charset="0"/>
              <a:buChar char="•"/>
            </a:pPr>
            <a:r>
              <a:rPr lang="zh-CN" altLang="en-US" dirty="0"/>
              <a:t>做</a:t>
            </a:r>
            <a:r>
              <a:rPr lang="en-US" altLang="zh-CN" dirty="0" err="1"/>
              <a:t>softmax</a:t>
            </a:r>
            <a:r>
              <a:rPr lang="zh-CN" altLang="en-US" dirty="0"/>
              <a:t>回归，凸显最大值，抑制远低于最大值的其他值，总概率为</a:t>
            </a:r>
            <a:r>
              <a:rPr lang="en-US" altLang="zh-CN" dirty="0"/>
              <a:t>1</a:t>
            </a:r>
            <a:r>
              <a:rPr lang="zh-CN" altLang="en-US" dirty="0"/>
              <a:t>。</a:t>
            </a:r>
            <a:endParaRPr lang="en-US" altLang="zh-CN" dirty="0"/>
          </a:p>
          <a:p>
            <a:pPr marL="342900" indent="-342900">
              <a:buFont typeface="Arial" panose="020B0604020202020204" pitchFamily="34" charset="0"/>
              <a:buChar char="•"/>
            </a:pPr>
            <a:r>
              <a:rPr lang="zh-CN" altLang="en-US" dirty="0"/>
              <a:t>与独热码编码后的标签做交叉熵，作为损失函数</a:t>
            </a:r>
            <a:r>
              <a:rPr lang="en-US" altLang="zh-CN" dirty="0"/>
              <a:t>loss</a:t>
            </a:r>
          </a:p>
          <a:p>
            <a:pPr marL="342900" indent="-342900">
              <a:buFont typeface="Arial" panose="020B0604020202020204" pitchFamily="34" charset="0"/>
              <a:buChar char="•"/>
            </a:pPr>
            <a:r>
              <a:rPr lang="zh-CN" altLang="en-US" dirty="0"/>
              <a:t>比较最大的数所在的位置，相同说明分类正确，以此统计准确率</a:t>
            </a:r>
            <a:endParaRPr lang="en-US" altLang="zh-CN" dirty="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实验准确率接近</a:t>
            </a:r>
            <a:r>
              <a:rPr lang="en-US" altLang="zh-CN" dirty="0"/>
              <a:t>100%</a:t>
            </a:r>
            <a:r>
              <a:rPr lang="zh-CN" altLang="en-US" dirty="0"/>
              <a:t>，对于肉眼分类出现错误的</a:t>
            </a:r>
            <a:r>
              <a:rPr lang="en-US" altLang="zh-CN" dirty="0"/>
              <a:t>7</a:t>
            </a:r>
            <a:r>
              <a:rPr lang="zh-CN" altLang="en-US" dirty="0"/>
              <a:t>和</a:t>
            </a:r>
            <a:r>
              <a:rPr lang="en-US" altLang="zh-CN" dirty="0"/>
              <a:t>T</a:t>
            </a:r>
            <a:r>
              <a:rPr lang="zh-CN" altLang="en-US" dirty="0"/>
              <a:t>，</a:t>
            </a:r>
            <a:r>
              <a:rPr lang="en-US" altLang="zh-CN" dirty="0"/>
              <a:t>H</a:t>
            </a:r>
            <a:r>
              <a:rPr lang="zh-CN" altLang="en-US" dirty="0"/>
              <a:t>和</a:t>
            </a:r>
            <a:r>
              <a:rPr lang="en-US" altLang="zh-CN" dirty="0"/>
              <a:t>N</a:t>
            </a:r>
            <a:r>
              <a:rPr lang="zh-CN" altLang="en-US" dirty="0"/>
              <a:t>，这个神经网络都可以准确的检测出来。</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17</a:t>
            </a:fld>
            <a:endParaRPr lang="zh-CN" altLang="en-US"/>
          </a:p>
        </p:txBody>
      </p:sp>
    </p:spTree>
    <p:extLst>
      <p:ext uri="{BB962C8B-B14F-4D97-AF65-F5344CB8AC3E}">
        <p14:creationId xmlns:p14="http://schemas.microsoft.com/office/powerpoint/2010/main" val="166003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a:t>
            </a:r>
            <a:r>
              <a:rPr lang="zh-CN" altLang="en-US" dirty="0"/>
              <a:t>网络结构的设计基于上一张</a:t>
            </a:r>
            <a:r>
              <a:rPr lang="en-US" altLang="zh-CN" dirty="0"/>
              <a:t>PPT</a:t>
            </a:r>
            <a:r>
              <a:rPr lang="zh-CN" altLang="en-US" dirty="0"/>
              <a:t>中的识别用的网络。</a:t>
            </a:r>
            <a:endParaRPr lang="en-US" altLang="zh-CN" dirty="0"/>
          </a:p>
          <a:p>
            <a:r>
              <a:rPr lang="zh-CN" altLang="en-US" dirty="0"/>
              <a:t>首先看判别器，和识别的网络有很多相似之处。输入的</a:t>
            </a:r>
            <a:r>
              <a:rPr lang="en-US" altLang="zh-CN" dirty="0"/>
              <a:t>20</a:t>
            </a:r>
            <a:r>
              <a:rPr lang="zh-CN" altLang="en-US" dirty="0"/>
              <a:t>*</a:t>
            </a:r>
            <a:r>
              <a:rPr lang="en-US" altLang="zh-CN" dirty="0"/>
              <a:t>20</a:t>
            </a:r>
            <a:r>
              <a:rPr lang="zh-CN" altLang="en-US" dirty="0"/>
              <a:t>的深度为</a:t>
            </a:r>
            <a:r>
              <a:rPr lang="en-US" altLang="zh-CN" dirty="0"/>
              <a:t>1</a:t>
            </a:r>
            <a:r>
              <a:rPr lang="zh-CN" altLang="en-US" dirty="0"/>
              <a:t>的图像数据，经过</a:t>
            </a:r>
            <a:r>
              <a:rPr lang="en-US" altLang="zh-CN" dirty="0"/>
              <a:t>64</a:t>
            </a:r>
            <a:r>
              <a:rPr lang="zh-CN" altLang="en-US" dirty="0"/>
              <a:t>个</a:t>
            </a:r>
            <a:r>
              <a:rPr lang="en-US" altLang="zh-CN" dirty="0"/>
              <a:t>5</a:t>
            </a:r>
            <a:r>
              <a:rPr lang="zh-CN" altLang="en-US" dirty="0"/>
              <a:t>*</a:t>
            </a:r>
            <a:r>
              <a:rPr lang="en-US" altLang="zh-CN" dirty="0"/>
              <a:t>5</a:t>
            </a:r>
            <a:r>
              <a:rPr lang="zh-CN" altLang="en-US" dirty="0"/>
              <a:t>的卷积核卷积，用</a:t>
            </a:r>
            <a:r>
              <a:rPr lang="en-US" altLang="zh-CN" dirty="0"/>
              <a:t>0</a:t>
            </a:r>
            <a:r>
              <a:rPr lang="zh-CN" altLang="en-US" dirty="0"/>
              <a:t>填充边界，卷积步长为</a:t>
            </a:r>
            <a:r>
              <a:rPr lang="en-US" altLang="zh-CN" dirty="0"/>
              <a:t>2</a:t>
            </a:r>
            <a:r>
              <a:rPr lang="zh-CN" altLang="en-US" dirty="0"/>
              <a:t>，得到深度为</a:t>
            </a:r>
            <a:r>
              <a:rPr lang="en-US" altLang="zh-CN" dirty="0"/>
              <a:t>64</a:t>
            </a:r>
            <a:r>
              <a:rPr lang="zh-CN" altLang="en-US" dirty="0"/>
              <a:t>的</a:t>
            </a:r>
            <a:r>
              <a:rPr lang="en-US" altLang="zh-CN" dirty="0"/>
              <a:t>10</a:t>
            </a:r>
            <a:r>
              <a:rPr lang="zh-CN" altLang="en-US" dirty="0"/>
              <a:t>*</a:t>
            </a:r>
            <a:r>
              <a:rPr lang="en-US" altLang="zh-CN" dirty="0"/>
              <a:t>10</a:t>
            </a:r>
            <a:r>
              <a:rPr lang="zh-CN" altLang="en-US" dirty="0"/>
              <a:t>的图像，因为池化会损失较多数据，不利于生成网络的运算，所以此处用步长为</a:t>
            </a:r>
            <a:r>
              <a:rPr lang="en-US" altLang="zh-CN" dirty="0"/>
              <a:t>2</a:t>
            </a:r>
            <a:r>
              <a:rPr lang="zh-CN" altLang="en-US" dirty="0"/>
              <a:t>的卷积代替识别网络中的卷积和池化两步操作；对卷积后的结果做</a:t>
            </a:r>
            <a:r>
              <a:rPr lang="en-US" altLang="zh-CN" dirty="0"/>
              <a:t>Leaky </a:t>
            </a:r>
            <a:r>
              <a:rPr lang="en-US" altLang="zh-CN" dirty="0" err="1"/>
              <a:t>ReLU</a:t>
            </a:r>
            <a:r>
              <a:rPr lang="zh-CN" altLang="en-US" dirty="0"/>
              <a:t>激活，这种激活是负数乘以一个较小的数，正数保持不变，相比</a:t>
            </a:r>
            <a:r>
              <a:rPr lang="en-US" altLang="zh-CN" dirty="0" err="1"/>
              <a:t>ReLU</a:t>
            </a:r>
            <a:r>
              <a:rPr lang="zh-CN" altLang="en-US" dirty="0"/>
              <a:t>能够保存更多细节；再做一次步长为</a:t>
            </a:r>
            <a:r>
              <a:rPr lang="en-US" altLang="zh-CN" dirty="0"/>
              <a:t>2</a:t>
            </a:r>
            <a:r>
              <a:rPr lang="zh-CN" altLang="en-US" dirty="0"/>
              <a:t>，卷积核</a:t>
            </a:r>
            <a:r>
              <a:rPr lang="en-US" altLang="zh-CN" dirty="0"/>
              <a:t>5</a:t>
            </a:r>
            <a:r>
              <a:rPr lang="zh-CN" altLang="en-US" dirty="0"/>
              <a:t>*</a:t>
            </a:r>
            <a:r>
              <a:rPr lang="en-US" altLang="zh-CN" dirty="0"/>
              <a:t>5</a:t>
            </a:r>
            <a:r>
              <a:rPr lang="zh-CN" altLang="en-US" dirty="0"/>
              <a:t>的卷积，得到深度</a:t>
            </a:r>
            <a:r>
              <a:rPr lang="en-US" altLang="zh-CN" dirty="0"/>
              <a:t>128</a:t>
            </a:r>
            <a:r>
              <a:rPr lang="zh-CN" altLang="en-US" dirty="0"/>
              <a:t>的</a:t>
            </a:r>
            <a:r>
              <a:rPr lang="en-US" altLang="zh-CN" dirty="0"/>
              <a:t>5</a:t>
            </a:r>
            <a:r>
              <a:rPr lang="zh-CN" altLang="en-US" dirty="0"/>
              <a:t>*</a:t>
            </a:r>
            <a:r>
              <a:rPr lang="en-US" altLang="zh-CN" dirty="0"/>
              <a:t>5</a:t>
            </a:r>
            <a:r>
              <a:rPr lang="zh-CN" altLang="en-US" dirty="0"/>
              <a:t>图像；重排列成长</a:t>
            </a:r>
            <a:r>
              <a:rPr lang="en-US" altLang="zh-CN" dirty="0"/>
              <a:t>3200</a:t>
            </a:r>
            <a:r>
              <a:rPr lang="zh-CN" altLang="en-US" dirty="0"/>
              <a:t>的向量，全连接到长</a:t>
            </a:r>
            <a:r>
              <a:rPr lang="en-US" altLang="zh-CN" dirty="0"/>
              <a:t>1024</a:t>
            </a:r>
            <a:r>
              <a:rPr lang="zh-CN" altLang="en-US" dirty="0"/>
              <a:t>的向量，并做批归一化处理，防止梯度弥散，如果没有归一化处理，就需要很多次的调整</a:t>
            </a:r>
            <a:r>
              <a:rPr lang="en-US" altLang="zh-CN" dirty="0"/>
              <a:t>clip</a:t>
            </a:r>
            <a:r>
              <a:rPr lang="zh-CN" altLang="en-US" dirty="0"/>
              <a:t>的范围；最后全连接到一个输出，这是和识别所不同的，识别是多分类模型，判别只需要判断是真是假，为</a:t>
            </a:r>
            <a:r>
              <a:rPr lang="en-US" altLang="zh-CN" dirty="0"/>
              <a:t>0</a:t>
            </a:r>
            <a:r>
              <a:rPr lang="zh-CN" altLang="en-US" dirty="0"/>
              <a:t>为</a:t>
            </a:r>
            <a:r>
              <a:rPr lang="en-US" altLang="zh-CN" dirty="0"/>
              <a:t>1</a:t>
            </a:r>
            <a:r>
              <a:rPr lang="zh-CN" altLang="en-US" dirty="0"/>
              <a:t>。</a:t>
            </a:r>
            <a:endParaRPr lang="en-US" altLang="zh-CN" dirty="0"/>
          </a:p>
          <a:p>
            <a:r>
              <a:rPr lang="zh-CN" altLang="en-US" dirty="0"/>
              <a:t>生成器则可以看作是判别的你过程，输出的长</a:t>
            </a:r>
            <a:r>
              <a:rPr lang="en-US" altLang="zh-CN" dirty="0"/>
              <a:t>128</a:t>
            </a:r>
            <a:r>
              <a:rPr lang="zh-CN" altLang="en-US" dirty="0"/>
              <a:t>的噪声向量全连接到长</a:t>
            </a:r>
            <a:r>
              <a:rPr lang="en-US" altLang="zh-CN" dirty="0"/>
              <a:t>1024</a:t>
            </a:r>
            <a:r>
              <a:rPr lang="zh-CN" altLang="en-US" dirty="0"/>
              <a:t>的向量，并做批归一化和</a:t>
            </a:r>
            <a:r>
              <a:rPr lang="en-US" altLang="zh-CN" dirty="0" err="1"/>
              <a:t>ReLU</a:t>
            </a:r>
            <a:r>
              <a:rPr lang="zh-CN" altLang="en-US" dirty="0"/>
              <a:t>激活；然后全连接到长</a:t>
            </a:r>
            <a:r>
              <a:rPr lang="en-US" altLang="zh-CN" dirty="0"/>
              <a:t>3200</a:t>
            </a:r>
            <a:r>
              <a:rPr lang="zh-CN" altLang="en-US" dirty="0"/>
              <a:t>的向量，做归一化和</a:t>
            </a:r>
            <a:r>
              <a:rPr lang="en-US" altLang="zh-CN" dirty="0" err="1"/>
              <a:t>ReLU</a:t>
            </a:r>
            <a:r>
              <a:rPr lang="zh-CN" altLang="en-US" dirty="0"/>
              <a:t>激活；重排列这个向量使之成为</a:t>
            </a:r>
            <a:r>
              <a:rPr lang="en-US" altLang="zh-CN" dirty="0"/>
              <a:t>5</a:t>
            </a:r>
            <a:r>
              <a:rPr lang="zh-CN" altLang="en-US" dirty="0"/>
              <a:t>*</a:t>
            </a:r>
            <a:r>
              <a:rPr lang="en-US" altLang="zh-CN" dirty="0"/>
              <a:t>5</a:t>
            </a:r>
            <a:r>
              <a:rPr lang="zh-CN" altLang="en-US" dirty="0"/>
              <a:t>*</a:t>
            </a:r>
            <a:r>
              <a:rPr lang="en-US" altLang="zh-CN" dirty="0"/>
              <a:t>128</a:t>
            </a:r>
            <a:r>
              <a:rPr lang="zh-CN" altLang="en-US" dirty="0"/>
              <a:t>的三维向量，或者看作深度为</a:t>
            </a:r>
            <a:r>
              <a:rPr lang="en-US" altLang="zh-CN" dirty="0"/>
              <a:t>128</a:t>
            </a:r>
            <a:r>
              <a:rPr lang="zh-CN" altLang="en-US" dirty="0"/>
              <a:t>的</a:t>
            </a:r>
            <a:r>
              <a:rPr lang="en-US" altLang="zh-CN" dirty="0"/>
              <a:t>5</a:t>
            </a:r>
            <a:r>
              <a:rPr lang="zh-CN" altLang="en-US" dirty="0"/>
              <a:t>*</a:t>
            </a:r>
            <a:r>
              <a:rPr lang="en-US" altLang="zh-CN" dirty="0"/>
              <a:t>5</a:t>
            </a:r>
            <a:r>
              <a:rPr lang="zh-CN" altLang="en-US" dirty="0"/>
              <a:t>的图片数据，反卷积到</a:t>
            </a:r>
            <a:r>
              <a:rPr lang="en-US" altLang="zh-CN" dirty="0"/>
              <a:t>10</a:t>
            </a:r>
            <a:r>
              <a:rPr lang="zh-CN" altLang="en-US" dirty="0"/>
              <a:t>*</a:t>
            </a:r>
            <a:r>
              <a:rPr lang="en-US" altLang="zh-CN" dirty="0"/>
              <a:t>10</a:t>
            </a:r>
            <a:r>
              <a:rPr lang="zh-CN" altLang="en-US" dirty="0"/>
              <a:t>的图像，设置输出的深度为</a:t>
            </a:r>
            <a:r>
              <a:rPr lang="en-US" altLang="zh-CN" dirty="0"/>
              <a:t>64</a:t>
            </a:r>
            <a:r>
              <a:rPr lang="zh-CN" altLang="en-US" dirty="0"/>
              <a:t>，做归一化和</a:t>
            </a:r>
            <a:r>
              <a:rPr lang="en-US" altLang="zh-CN" dirty="0" err="1"/>
              <a:t>ReLU</a:t>
            </a:r>
            <a:r>
              <a:rPr lang="zh-CN" altLang="en-US" dirty="0"/>
              <a:t>激活，此时数据规模为</a:t>
            </a:r>
            <a:r>
              <a:rPr lang="en-US" altLang="zh-CN" dirty="0"/>
              <a:t>10</a:t>
            </a:r>
            <a:r>
              <a:rPr lang="zh-CN" altLang="en-US" dirty="0"/>
              <a:t>*</a:t>
            </a:r>
            <a:r>
              <a:rPr lang="en-US" altLang="zh-CN" dirty="0"/>
              <a:t>10</a:t>
            </a:r>
            <a:r>
              <a:rPr lang="zh-CN" altLang="en-US" dirty="0"/>
              <a:t>*</a:t>
            </a:r>
            <a:r>
              <a:rPr lang="en-US" altLang="zh-CN" dirty="0"/>
              <a:t>64</a:t>
            </a:r>
            <a:r>
              <a:rPr lang="zh-CN" altLang="en-US" dirty="0"/>
              <a:t>；继续反卷积到</a:t>
            </a:r>
            <a:r>
              <a:rPr lang="en-US" altLang="zh-CN" dirty="0"/>
              <a:t>20</a:t>
            </a:r>
            <a:r>
              <a:rPr lang="zh-CN" altLang="en-US" dirty="0"/>
              <a:t>*</a:t>
            </a:r>
            <a:r>
              <a:rPr lang="en-US" altLang="zh-CN" dirty="0"/>
              <a:t>20</a:t>
            </a:r>
            <a:r>
              <a:rPr lang="zh-CN" altLang="en-US" dirty="0"/>
              <a:t>的图像，输出深度为</a:t>
            </a:r>
            <a:r>
              <a:rPr lang="en-US" altLang="zh-CN" dirty="0"/>
              <a:t>1</a:t>
            </a:r>
            <a:r>
              <a:rPr lang="zh-CN" altLang="en-US" dirty="0"/>
              <a:t>，做</a:t>
            </a:r>
            <a:r>
              <a:rPr lang="en-US" altLang="zh-CN" dirty="0"/>
              <a:t>sigmoid</a:t>
            </a:r>
            <a:r>
              <a:rPr lang="zh-CN" altLang="en-US" dirty="0"/>
              <a:t>激活得到生成的图像。</a:t>
            </a:r>
            <a:endParaRPr lang="en-US" altLang="zh-CN" dirty="0"/>
          </a:p>
          <a:p>
            <a:r>
              <a:rPr lang="en-US" altLang="zh-CN" dirty="0"/>
              <a:t>Wasserstein GAN</a:t>
            </a:r>
            <a:r>
              <a:rPr lang="zh-CN" altLang="en-US" dirty="0"/>
              <a:t>则是去掉了判别器最后一层的</a:t>
            </a:r>
            <a:r>
              <a:rPr lang="en-US" altLang="zh-CN" dirty="0"/>
              <a:t>sigmoid</a:t>
            </a:r>
            <a:r>
              <a:rPr lang="zh-CN" altLang="en-US" dirty="0"/>
              <a:t>激活，直接输出全连接后的结果。</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18</a:t>
            </a:fld>
            <a:endParaRPr lang="zh-CN" altLang="en-US"/>
          </a:p>
        </p:txBody>
      </p:sp>
    </p:spTree>
    <p:extLst>
      <p:ext uri="{BB962C8B-B14F-4D97-AF65-F5344CB8AC3E}">
        <p14:creationId xmlns:p14="http://schemas.microsoft.com/office/powerpoint/2010/main" val="401649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原来的</a:t>
            </a:r>
            <a:r>
              <a:rPr lang="en-US" altLang="zh-CN" dirty="0"/>
              <a:t>DCGAN</a:t>
            </a:r>
            <a:r>
              <a:rPr lang="zh-CN" altLang="en-US" dirty="0"/>
              <a:t>的损失函数是</a:t>
            </a:r>
            <a:r>
              <a:rPr lang="en-US" altLang="zh-CN" dirty="0"/>
              <a:t>sigmoid</a:t>
            </a:r>
            <a:r>
              <a:rPr lang="zh-CN" altLang="en-US" dirty="0"/>
              <a:t>激活交叉熵计算，</a:t>
            </a:r>
            <a:r>
              <a:rPr lang="en-US" altLang="zh-CN" dirty="0"/>
              <a:t>Wasserstein GAN</a:t>
            </a:r>
            <a:r>
              <a:rPr lang="zh-CN" altLang="en-US" dirty="0"/>
              <a:t>则是计算这一批数据的均值的差或者相反数，并用</a:t>
            </a:r>
            <a:r>
              <a:rPr lang="en-US" altLang="zh-CN" sz="1200" b="0" dirty="0" err="1">
                <a:solidFill>
                  <a:schemeClr val="accent4">
                    <a:lumMod val="50000"/>
                  </a:schemeClr>
                </a:solidFill>
                <a:latin typeface="Consolas" panose="020B0609020204030204" pitchFamily="49" charset="0"/>
              </a:rPr>
              <a:t>clip_by_value</a:t>
            </a:r>
            <a:r>
              <a:rPr lang="zh-CN" altLang="en-US" sz="1200" b="0" dirty="0">
                <a:solidFill>
                  <a:schemeClr val="accent4">
                    <a:lumMod val="50000"/>
                  </a:schemeClr>
                </a:solidFill>
                <a:latin typeface="Consolas" panose="020B0609020204030204" pitchFamily="49" charset="0"/>
              </a:rPr>
              <a:t>函数对判别器做约束。再进一步的优化则是有选择的进行</a:t>
            </a:r>
            <a:r>
              <a:rPr lang="en-US" altLang="zh-CN" sz="1200" b="0" dirty="0">
                <a:solidFill>
                  <a:schemeClr val="accent4">
                    <a:lumMod val="50000"/>
                  </a:schemeClr>
                </a:solidFill>
                <a:latin typeface="Consolas" panose="020B0609020204030204" pitchFamily="49" charset="0"/>
              </a:rPr>
              <a:t>clip</a:t>
            </a:r>
            <a:r>
              <a:rPr lang="zh-CN" altLang="en-US" sz="1200" b="0" dirty="0">
                <a:solidFill>
                  <a:schemeClr val="accent4">
                    <a:lumMod val="50000"/>
                  </a:schemeClr>
                </a:solidFill>
                <a:latin typeface="Consolas" panose="020B0609020204030204" pitchFamily="49" charset="0"/>
              </a:rPr>
              <a:t>限制，只限制判别器的全连接层权重和生成器的全连接、反卷积层的权重。</a:t>
            </a:r>
            <a:endParaRPr lang="zh-CN" altLang="en-US" b="0"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19</a:t>
            </a:fld>
            <a:endParaRPr lang="zh-CN" altLang="en-US"/>
          </a:p>
        </p:txBody>
      </p:sp>
    </p:spTree>
    <p:extLst>
      <p:ext uri="{BB962C8B-B14F-4D97-AF65-F5344CB8AC3E}">
        <p14:creationId xmlns:p14="http://schemas.microsoft.com/office/powerpoint/2010/main" val="334891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首先展示的是三种</a:t>
            </a:r>
            <a:r>
              <a:rPr lang="en-US" altLang="zh-CN" dirty="0"/>
              <a:t>GAN</a:t>
            </a:r>
            <a:r>
              <a:rPr lang="zh-CN" altLang="en-US" dirty="0"/>
              <a:t>生成过程演变的示意，在尽可能的选择了较好的参数的情况下，可以发现从左到右生成的效果依次变好。这是一种直观的感受，下面进行具体的比较。</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20</a:t>
            </a:fld>
            <a:endParaRPr lang="zh-CN" altLang="en-US"/>
          </a:p>
        </p:txBody>
      </p:sp>
    </p:spTree>
    <p:extLst>
      <p:ext uri="{BB962C8B-B14F-4D97-AF65-F5344CB8AC3E}">
        <p14:creationId xmlns:p14="http://schemas.microsoft.com/office/powerpoint/2010/main" val="1156805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在训练的过程中，每隔一段时间都输出一张生成的样例，同时记录时间。</a:t>
            </a:r>
            <a:endParaRPr lang="en-US" altLang="zh-CN" dirty="0"/>
          </a:p>
          <a:p>
            <a:r>
              <a:rPr lang="en-US" altLang="zh-CN" dirty="0"/>
              <a:t>DCGAN</a:t>
            </a:r>
            <a:r>
              <a:rPr lang="zh-CN" altLang="en-US" dirty="0"/>
              <a:t>的训练过程，在第</a:t>
            </a:r>
            <a:r>
              <a:rPr lang="en-US" altLang="zh-CN" dirty="0"/>
              <a:t>800</a:t>
            </a:r>
            <a:r>
              <a:rPr lang="zh-CN" altLang="en-US" dirty="0"/>
              <a:t>次迭代、耗时</a:t>
            </a:r>
            <a:r>
              <a:rPr lang="en-US" altLang="zh-CN" dirty="0"/>
              <a:t>184</a:t>
            </a:r>
            <a:r>
              <a:rPr lang="zh-CN" altLang="en-US" dirty="0"/>
              <a:t>秒的时候生成的图像可以辨认大部分，但是继续训练效果并没有变得更好，甚至在</a:t>
            </a:r>
            <a:r>
              <a:rPr lang="en-US" altLang="zh-CN" dirty="0"/>
              <a:t>1260</a:t>
            </a:r>
            <a:r>
              <a:rPr lang="zh-CN" altLang="en-US" dirty="0"/>
              <a:t>次和</a:t>
            </a:r>
            <a:r>
              <a:rPr lang="en-US" altLang="zh-CN" dirty="0"/>
              <a:t>1480</a:t>
            </a:r>
            <a:r>
              <a:rPr lang="zh-CN" altLang="en-US" dirty="0"/>
              <a:t>次的时候出现这种情况，因为</a:t>
            </a:r>
            <a:r>
              <a:rPr lang="en-US" altLang="zh-CN" dirty="0"/>
              <a:t>800</a:t>
            </a:r>
            <a:r>
              <a:rPr lang="zh-CN" altLang="en-US" dirty="0"/>
              <a:t>次之后从损失函数的变化可以看到，判别器的训练已经到了无法继续变化的程度，继续训练则因为判别器训练的过好导致生成梯度消失，或者梯度不稳定。</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21</a:t>
            </a:fld>
            <a:endParaRPr lang="zh-CN" altLang="en-US"/>
          </a:p>
        </p:txBody>
      </p:sp>
    </p:spTree>
    <p:extLst>
      <p:ext uri="{BB962C8B-B14F-4D97-AF65-F5344CB8AC3E}">
        <p14:creationId xmlns:p14="http://schemas.microsoft.com/office/powerpoint/2010/main" val="428345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WDCGAN</a:t>
            </a:r>
            <a:r>
              <a:rPr lang="zh-CN" altLang="en-US" dirty="0"/>
              <a:t>和</a:t>
            </a:r>
            <a:r>
              <a:rPr lang="en-US" altLang="zh-CN" dirty="0"/>
              <a:t>DCGAN</a:t>
            </a:r>
            <a:r>
              <a:rPr lang="zh-CN" altLang="en-US" dirty="0"/>
              <a:t>达到同样的效果时，前者用时只是后者的</a:t>
            </a:r>
            <a:r>
              <a:rPr lang="en-US" altLang="zh-CN" dirty="0"/>
              <a:t>40%</a:t>
            </a:r>
            <a:r>
              <a:rPr lang="zh-CN" altLang="en-US" dirty="0"/>
              <a:t>左右，并且，在</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460</a:t>
            </a:r>
            <a:r>
              <a:rPr lang="zh-CN" altLang="zh-CN" sz="1200" kern="1200" dirty="0">
                <a:solidFill>
                  <a:schemeClr val="tx1"/>
                </a:solidFill>
                <a:effectLst/>
                <a:latin typeface="+mn-lt"/>
                <a:ea typeface="+mn-ea"/>
                <a:cs typeface="+mn-cs"/>
              </a:rPr>
              <a:t>次迭代、</a:t>
            </a:r>
            <a:r>
              <a:rPr lang="en-US" altLang="zh-CN" sz="1200" kern="1200" dirty="0">
                <a:solidFill>
                  <a:schemeClr val="tx1"/>
                </a:solidFill>
                <a:effectLst/>
                <a:latin typeface="+mn-lt"/>
                <a:ea typeface="+mn-ea"/>
                <a:cs typeface="+mn-cs"/>
              </a:rPr>
              <a:t>104</a:t>
            </a:r>
            <a:r>
              <a:rPr lang="zh-CN" altLang="zh-CN" sz="1200" kern="1200" dirty="0">
                <a:solidFill>
                  <a:schemeClr val="tx1"/>
                </a:solidFill>
                <a:effectLst/>
                <a:latin typeface="+mn-lt"/>
                <a:ea typeface="+mn-ea"/>
                <a:cs typeface="+mn-cs"/>
              </a:rPr>
              <a:t>秒时</a:t>
            </a:r>
            <a:r>
              <a:rPr lang="zh-CN" altLang="en-US" sz="1200" kern="1200" dirty="0">
                <a:solidFill>
                  <a:schemeClr val="tx1"/>
                </a:solidFill>
                <a:effectLst/>
                <a:latin typeface="+mn-lt"/>
                <a:ea typeface="+mn-ea"/>
                <a:cs typeface="+mn-cs"/>
              </a:rPr>
              <a:t>，生成的图像如此，相比之前又有一些进步。</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22</a:t>
            </a:fld>
            <a:endParaRPr lang="zh-CN" altLang="en-US"/>
          </a:p>
        </p:txBody>
      </p:sp>
    </p:spTree>
    <p:extLst>
      <p:ext uri="{BB962C8B-B14F-4D97-AF65-F5344CB8AC3E}">
        <p14:creationId xmlns:p14="http://schemas.microsoft.com/office/powerpoint/2010/main" val="257110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由于网络较好的原因，再进一步的优化不是很明显，速度上略有提升，最终结果也是稍显清晰</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23</a:t>
            </a:fld>
            <a:endParaRPr lang="zh-CN" altLang="en-US"/>
          </a:p>
        </p:txBody>
      </p:sp>
    </p:spTree>
    <p:extLst>
      <p:ext uri="{BB962C8B-B14F-4D97-AF65-F5344CB8AC3E}">
        <p14:creationId xmlns:p14="http://schemas.microsoft.com/office/powerpoint/2010/main" val="3979732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上面做的是随机生成的，根据噪声向量随机选择生成的方向，这里展示的是加入了</a:t>
            </a:r>
            <a:r>
              <a:rPr lang="en-US" altLang="zh-CN" dirty="0"/>
              <a:t>Condition GAN</a:t>
            </a:r>
            <a:r>
              <a:rPr lang="zh-CN" altLang="en-US" dirty="0"/>
              <a:t>的方法，用标签控制生成方法，将标签进行独热码编码之后参与到生成器和判别器的运算中，具体细节不做陈述，结果如图，</a:t>
            </a:r>
            <a:r>
              <a:rPr lang="zh-CN" altLang="en-US" sz="1200" kern="1200" dirty="0">
                <a:solidFill>
                  <a:schemeClr val="tx1"/>
                </a:solidFill>
                <a:effectLst/>
                <a:latin typeface="+mn-lt"/>
                <a:ea typeface="+mn-ea"/>
                <a:cs typeface="+mn-cs"/>
              </a:rPr>
              <a:t>在生成的图像稳定后，每一步的优化都有效的提升了速度，并且效果也略有提升。</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24</a:t>
            </a:fld>
            <a:endParaRPr lang="zh-CN" altLang="en-US"/>
          </a:p>
        </p:txBody>
      </p:sp>
    </p:spTree>
    <p:extLst>
      <p:ext uri="{BB962C8B-B14F-4D97-AF65-F5344CB8AC3E}">
        <p14:creationId xmlns:p14="http://schemas.microsoft.com/office/powerpoint/2010/main" val="26234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生成对抗网络是一种用对抗训练的方式来进化的生成模型，包含生成器和判别器两个部分。</a:t>
            </a:r>
            <a:endParaRPr lang="en-US" altLang="zh-CN" dirty="0"/>
          </a:p>
          <a:p>
            <a:r>
              <a:rPr lang="en-US" altLang="zh-CN" dirty="0"/>
              <a:t>2014</a:t>
            </a:r>
            <a:r>
              <a:rPr lang="zh-CN" altLang="en-US" dirty="0"/>
              <a:t>年</a:t>
            </a:r>
            <a:r>
              <a:rPr lang="en-US" altLang="zh-CN" dirty="0"/>
              <a:t>6</a:t>
            </a:r>
            <a:r>
              <a:rPr lang="zh-CN" altLang="en-US" dirty="0"/>
              <a:t>月被提出之后，首先被运用在图像领域和自然语言处理领域，在图像超分辨率重建、文本和图像的相互转化、生成看起来“自然”的图像都取得较好的成果。</a:t>
            </a:r>
            <a:endParaRPr lang="en-US" altLang="zh-CN" dirty="0"/>
          </a:p>
          <a:p>
            <a:r>
              <a:rPr lang="zh-CN" altLang="en-US" dirty="0">
                <a:effectLst/>
              </a:rPr>
              <a:t>“它为创建无监督学习模型提供了强有力的算法框架，有望帮助我们为 </a:t>
            </a:r>
            <a:r>
              <a:rPr lang="en-US" altLang="zh-CN" dirty="0">
                <a:effectLst/>
              </a:rPr>
              <a:t>AI </a:t>
            </a:r>
            <a:r>
              <a:rPr lang="zh-CN" altLang="en-US" dirty="0">
                <a:effectLst/>
              </a:rPr>
              <a:t>加入常识（</a:t>
            </a:r>
            <a:r>
              <a:rPr lang="en-US" altLang="zh-CN" dirty="0">
                <a:effectLst/>
              </a:rPr>
              <a:t>common sense</a:t>
            </a:r>
            <a:r>
              <a:rPr lang="zh-CN" altLang="en-US" dirty="0">
                <a:effectLst/>
              </a:rPr>
              <a:t>）。我们认为，沿着这条路走下去，有不小的成功机会能开发出更智慧的 </a:t>
            </a:r>
            <a:r>
              <a:rPr lang="en-US" altLang="zh-CN" dirty="0">
                <a:effectLst/>
              </a:rPr>
              <a:t>AI </a:t>
            </a:r>
            <a:r>
              <a:rPr lang="zh-CN" altLang="en-US" dirty="0">
                <a:effectLst/>
              </a:rPr>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4</a:t>
            </a:fld>
            <a:endParaRPr lang="zh-CN" altLang="en-US"/>
          </a:p>
        </p:txBody>
      </p:sp>
    </p:spTree>
    <p:extLst>
      <p:ext uri="{BB962C8B-B14F-4D97-AF65-F5344CB8AC3E}">
        <p14:creationId xmlns:p14="http://schemas.microsoft.com/office/powerpoint/2010/main" val="36532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CelebA</a:t>
            </a:r>
            <a:r>
              <a:rPr lang="zh-CN" altLang="en-US" dirty="0"/>
              <a:t>数据集是一个非常庞大的人脸数据集，超过</a:t>
            </a:r>
            <a:r>
              <a:rPr lang="en-US" altLang="zh-CN" dirty="0"/>
              <a:t>20</a:t>
            </a:r>
            <a:r>
              <a:rPr lang="zh-CN" altLang="en-US" dirty="0"/>
              <a:t>万张人脸的图片。下面的实验将是在这个数据集上进行，对图像做预处理，将图像放缩到</a:t>
            </a:r>
            <a:r>
              <a:rPr lang="en-US" altLang="zh-CN" dirty="0"/>
              <a:t>128</a:t>
            </a:r>
            <a:r>
              <a:rPr lang="zh-CN" altLang="en-US" dirty="0"/>
              <a:t>*</a:t>
            </a:r>
            <a:r>
              <a:rPr lang="en-US" altLang="zh-CN" dirty="0"/>
              <a:t>128</a:t>
            </a:r>
            <a:r>
              <a:rPr lang="zh-CN" altLang="en-US" dirty="0"/>
              <a:t>大小的三通道真彩图，并且转化成</a:t>
            </a:r>
            <a:r>
              <a:rPr lang="en-US" altLang="zh-CN" dirty="0" err="1"/>
              <a:t>tensorflow</a:t>
            </a:r>
            <a:r>
              <a:rPr lang="zh-CN" altLang="en-US" dirty="0"/>
              <a:t>专用的</a:t>
            </a:r>
            <a:r>
              <a:rPr lang="en-US" altLang="zh-CN" dirty="0" err="1"/>
              <a:t>tfrecords</a:t>
            </a:r>
            <a:r>
              <a:rPr lang="zh-CN" altLang="en-US" dirty="0"/>
              <a:t>格式，便于从硬盘中并发的读取。</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26</a:t>
            </a:fld>
            <a:endParaRPr lang="zh-CN" altLang="en-US"/>
          </a:p>
        </p:txBody>
      </p:sp>
    </p:spTree>
    <p:extLst>
      <p:ext uri="{BB962C8B-B14F-4D97-AF65-F5344CB8AC3E}">
        <p14:creationId xmlns:p14="http://schemas.microsoft.com/office/powerpoint/2010/main" val="1144768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考虑时间因素，使用</a:t>
            </a:r>
            <a:r>
              <a:rPr lang="en-US" altLang="zh-CN" dirty="0"/>
              <a:t>DCGAN</a:t>
            </a:r>
            <a:r>
              <a:rPr lang="zh-CN" altLang="en-US" dirty="0"/>
              <a:t>的生成模型就不做讲述，方法和前面的类似，这一部分描述全连接网络下的</a:t>
            </a:r>
            <a:r>
              <a:rPr lang="en-US" altLang="zh-CN" dirty="0"/>
              <a:t>Wasserstein GAN</a:t>
            </a:r>
            <a:r>
              <a:rPr lang="zh-CN" altLang="en-US" dirty="0"/>
              <a:t>以及优化。一个简单的全连接的生成对抗网络如图所示，生成器输入一个噪声向量，全连接到一层神经元，激活之后再全连接到图像大小的，图像是</a:t>
            </a:r>
            <a:r>
              <a:rPr lang="en-US" altLang="zh-CN" dirty="0"/>
              <a:t>128</a:t>
            </a:r>
            <a:r>
              <a:rPr lang="zh-CN" altLang="en-US" dirty="0"/>
              <a:t>*</a:t>
            </a:r>
            <a:r>
              <a:rPr lang="en-US" altLang="zh-CN" dirty="0"/>
              <a:t>128</a:t>
            </a:r>
            <a:r>
              <a:rPr lang="zh-CN" altLang="en-US" dirty="0"/>
              <a:t>*</a:t>
            </a:r>
            <a:r>
              <a:rPr lang="en-US" altLang="zh-CN" dirty="0"/>
              <a:t>3</a:t>
            </a:r>
            <a:r>
              <a:rPr lang="zh-CN" altLang="en-US" dirty="0"/>
              <a:t>的，，也就是</a:t>
            </a:r>
            <a:r>
              <a:rPr lang="en-US" altLang="zh-CN" dirty="0"/>
              <a:t>49152</a:t>
            </a:r>
            <a:r>
              <a:rPr lang="zh-CN" altLang="en-US" dirty="0"/>
              <a:t>，</a:t>
            </a:r>
            <a:r>
              <a:rPr lang="en-US" altLang="zh-CN" dirty="0"/>
              <a:t>sigmoid</a:t>
            </a:r>
            <a:r>
              <a:rPr lang="zh-CN" altLang="en-US" dirty="0"/>
              <a:t>激活之后作为生成的图片。</a:t>
            </a:r>
            <a:endParaRPr lang="en-US" altLang="zh-CN" dirty="0"/>
          </a:p>
          <a:p>
            <a:r>
              <a:rPr lang="zh-CN" altLang="en-US" dirty="0"/>
              <a:t>判别网络也很简单，输入的图像转化成一个一维的向量之后做全连接，再做激活，最后全连接到一个输出。</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27</a:t>
            </a:fld>
            <a:endParaRPr lang="zh-CN" altLang="en-US"/>
          </a:p>
        </p:txBody>
      </p:sp>
    </p:spTree>
    <p:extLst>
      <p:ext uri="{BB962C8B-B14F-4D97-AF65-F5344CB8AC3E}">
        <p14:creationId xmlns:p14="http://schemas.microsoft.com/office/powerpoint/2010/main" val="3320772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全连接会产生许多噪点，并且训练的速度很慢，所以做了一些优化，判别器不变，生成器去掉中间的全连接，改为卷积，修改后的网络为，噪声向量全连接到</a:t>
            </a:r>
            <a:r>
              <a:rPr lang="en-US" altLang="zh-CN" dirty="0"/>
              <a:t>128</a:t>
            </a:r>
            <a:r>
              <a:rPr lang="zh-CN" altLang="en-US" dirty="0"/>
              <a:t>*</a:t>
            </a:r>
            <a:r>
              <a:rPr lang="en-US" altLang="zh-CN" dirty="0"/>
              <a:t>128</a:t>
            </a:r>
            <a:r>
              <a:rPr lang="zh-CN" altLang="en-US" dirty="0"/>
              <a:t>*</a:t>
            </a:r>
            <a:r>
              <a:rPr lang="en-US" altLang="zh-CN" dirty="0"/>
              <a:t>4=</a:t>
            </a:r>
            <a:r>
              <a:rPr lang="zh-CN" altLang="en-US" dirty="0"/>
              <a:t>的向量，</a:t>
            </a:r>
            <a:r>
              <a:rPr lang="en-US" altLang="zh-CN" dirty="0"/>
              <a:t>leaky </a:t>
            </a:r>
            <a:r>
              <a:rPr lang="en-US" altLang="zh-CN" dirty="0" err="1"/>
              <a:t>ReLU</a:t>
            </a:r>
            <a:r>
              <a:rPr lang="zh-CN" altLang="en-US" dirty="0"/>
              <a:t>激活，然后做卷积，卷积核大小</a:t>
            </a:r>
            <a:r>
              <a:rPr lang="en-US" altLang="zh-CN" dirty="0"/>
              <a:t>5</a:t>
            </a:r>
            <a:r>
              <a:rPr lang="zh-CN" altLang="en-US" dirty="0"/>
              <a:t>*</a:t>
            </a:r>
            <a:r>
              <a:rPr lang="en-US" altLang="zh-CN" dirty="0"/>
              <a:t>5</a:t>
            </a:r>
            <a:r>
              <a:rPr lang="zh-CN" altLang="en-US" dirty="0"/>
              <a:t>，步长为</a:t>
            </a:r>
            <a:r>
              <a:rPr lang="en-US" altLang="zh-CN" dirty="0"/>
              <a:t>1</a:t>
            </a:r>
            <a:r>
              <a:rPr lang="zh-CN" altLang="en-US" dirty="0"/>
              <a:t>，共</a:t>
            </a:r>
            <a:r>
              <a:rPr lang="en-US" altLang="zh-CN" dirty="0"/>
              <a:t>3</a:t>
            </a:r>
            <a:r>
              <a:rPr lang="zh-CN" altLang="en-US" dirty="0"/>
              <a:t>个卷积核。原来的</a:t>
            </a:r>
            <a:r>
              <a:rPr lang="en-US" altLang="zh-CN" dirty="0"/>
              <a:t>WGAN</a:t>
            </a:r>
            <a:r>
              <a:rPr lang="zh-CN" altLang="en-US" dirty="0"/>
              <a:t>参数个数足有</a:t>
            </a:r>
            <a:r>
              <a:rPr lang="en-US" altLang="zh-CN" dirty="0"/>
              <a:t>2500</a:t>
            </a:r>
            <a:r>
              <a:rPr lang="zh-CN" altLang="en-US" dirty="0"/>
              <a:t>万多，修改后的是</a:t>
            </a:r>
            <a:r>
              <a:rPr lang="en-US" altLang="zh-CN" dirty="0"/>
              <a:t>845</a:t>
            </a:r>
            <a:r>
              <a:rPr lang="zh-CN" altLang="en-US" dirty="0"/>
              <a:t>万，并且，尚未使用反卷积来扩充数据，一旦使用反卷积，空间的消耗还将进一步减少。</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28</a:t>
            </a:fld>
            <a:endParaRPr lang="zh-CN" altLang="en-US"/>
          </a:p>
        </p:txBody>
      </p:sp>
    </p:spTree>
    <p:extLst>
      <p:ext uri="{BB962C8B-B14F-4D97-AF65-F5344CB8AC3E}">
        <p14:creationId xmlns:p14="http://schemas.microsoft.com/office/powerpoint/2010/main" val="1759809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两次实验都生成了</a:t>
            </a:r>
            <a:r>
              <a:rPr lang="en-US" altLang="zh-CN" dirty="0"/>
              <a:t>100</a:t>
            </a:r>
            <a:r>
              <a:rPr lang="zh-CN" altLang="en-US" dirty="0"/>
              <a:t>张，从变化过程能看到前者训练的较快，但是实际上，它们都训练了</a:t>
            </a:r>
            <a:r>
              <a:rPr lang="en-US" altLang="zh-CN" dirty="0"/>
              <a:t>1000</a:t>
            </a:r>
            <a:r>
              <a:rPr lang="zh-CN" altLang="en-US" dirty="0"/>
              <a:t>次，每次训练的数据规模相同，前者用时</a:t>
            </a:r>
            <a:r>
              <a:rPr lang="en-US" altLang="zh-CN" dirty="0"/>
              <a:t>1274</a:t>
            </a:r>
            <a:r>
              <a:rPr lang="zh-CN" altLang="en-US" dirty="0"/>
              <a:t>秒，后者只有</a:t>
            </a:r>
            <a:r>
              <a:rPr lang="en-US" altLang="zh-CN" dirty="0"/>
              <a:t>298</a:t>
            </a:r>
            <a:r>
              <a:rPr lang="zh-CN" altLang="en-US" dirty="0"/>
              <a:t>秒。</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29</a:t>
            </a:fld>
            <a:endParaRPr lang="zh-CN" altLang="en-US"/>
          </a:p>
        </p:txBody>
      </p:sp>
    </p:spTree>
    <p:extLst>
      <p:ext uri="{BB962C8B-B14F-4D97-AF65-F5344CB8AC3E}">
        <p14:creationId xmlns:p14="http://schemas.microsoft.com/office/powerpoint/2010/main" val="1178893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从生成的图像来看，后者也比前者更细腻，噪点更少。</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30</a:t>
            </a:fld>
            <a:endParaRPr lang="zh-CN" altLang="en-US"/>
          </a:p>
        </p:txBody>
      </p:sp>
    </p:spTree>
    <p:extLst>
      <p:ext uri="{BB962C8B-B14F-4D97-AF65-F5344CB8AC3E}">
        <p14:creationId xmlns:p14="http://schemas.microsoft.com/office/powerpoint/2010/main" val="4025674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至于使用更复杂的网络结构，比如</a:t>
            </a:r>
            <a:r>
              <a:rPr lang="en-US" altLang="zh-CN" dirty="0"/>
              <a:t>DCGAN</a:t>
            </a:r>
            <a:r>
              <a:rPr lang="zh-CN" altLang="en-US" dirty="0"/>
              <a:t>，网络模型不再描述，只展示结果，相同的参数下，后者比前者的生成质量稍有提升，但是在未找到一个较好的网络结构和参数前，这些比较的意义不大，由于电脑性能的原因，很遗憾这部分没能实现。</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31</a:t>
            </a:fld>
            <a:endParaRPr lang="zh-CN" altLang="en-US"/>
          </a:p>
        </p:txBody>
      </p:sp>
    </p:spTree>
    <p:extLst>
      <p:ext uri="{BB962C8B-B14F-4D97-AF65-F5344CB8AC3E}">
        <p14:creationId xmlns:p14="http://schemas.microsoft.com/office/powerpoint/2010/main" val="362381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33</a:t>
            </a:fld>
            <a:endParaRPr lang="zh-CN" altLang="en-US"/>
          </a:p>
        </p:txBody>
      </p:sp>
    </p:spTree>
    <p:extLst>
      <p:ext uri="{BB962C8B-B14F-4D97-AF65-F5344CB8AC3E}">
        <p14:creationId xmlns:p14="http://schemas.microsoft.com/office/powerpoint/2010/main" val="4330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生成器的输入为噪声向量</a:t>
            </a:r>
            <a:r>
              <a:rPr lang="en-US" altLang="zh-CN" dirty="0"/>
              <a:t>z</a:t>
            </a:r>
            <a:r>
              <a:rPr lang="zh-CN" altLang="en-US" dirty="0"/>
              <a:t>，输出为伪造数据</a:t>
            </a:r>
            <a:r>
              <a:rPr lang="en-US" altLang="zh-CN" dirty="0"/>
              <a:t>fake data</a:t>
            </a:r>
            <a:r>
              <a:rPr lang="zh-CN" altLang="en-US" dirty="0"/>
              <a:t>，经过判别器判断之后的结果记为</a:t>
            </a:r>
            <a:r>
              <a:rPr lang="en-US" altLang="zh-CN" dirty="0"/>
              <a:t>fake</a:t>
            </a:r>
            <a:r>
              <a:rPr lang="zh-CN" altLang="en-US" dirty="0"/>
              <a:t>；记真实数据为</a:t>
            </a:r>
            <a:r>
              <a:rPr lang="en-US" altLang="zh-CN" dirty="0"/>
              <a:t>real data</a:t>
            </a:r>
            <a:r>
              <a:rPr lang="zh-CN" altLang="en-US" dirty="0"/>
              <a:t>，经过判别器判断之后的结果记为</a:t>
            </a:r>
            <a:r>
              <a:rPr lang="en-US" altLang="zh-CN" dirty="0"/>
              <a:t>real</a:t>
            </a:r>
            <a:r>
              <a:rPr lang="zh-CN" altLang="en-US" dirty="0"/>
              <a:t>。</a:t>
            </a:r>
          </a:p>
          <a:p>
            <a:r>
              <a:rPr lang="zh-CN" altLang="en-US" dirty="0"/>
              <a:t>通常清空下，将真实数据的标签记为</a:t>
            </a:r>
            <a:r>
              <a:rPr lang="en-US" altLang="zh-CN" dirty="0"/>
              <a:t>1</a:t>
            </a:r>
            <a:r>
              <a:rPr lang="zh-CN" altLang="en-US" dirty="0"/>
              <a:t>，伪造数据的标签记为</a:t>
            </a:r>
            <a:r>
              <a:rPr lang="en-US" altLang="zh-CN" dirty="0"/>
              <a:t>0</a:t>
            </a:r>
            <a:r>
              <a:rPr lang="zh-CN" altLang="en-US" dirty="0"/>
              <a:t>。</a:t>
            </a:r>
            <a:endParaRPr lang="en-US" altLang="zh-CN" dirty="0"/>
          </a:p>
          <a:p>
            <a:r>
              <a:rPr lang="zh-CN" altLang="en-US" dirty="0"/>
              <a:t>训练判别器的时候，保持生成器的参数不变化，输入</a:t>
            </a:r>
            <a:r>
              <a:rPr lang="en-US" altLang="zh-CN" dirty="0"/>
              <a:t>z</a:t>
            </a:r>
            <a:r>
              <a:rPr lang="zh-CN" altLang="en-US" dirty="0"/>
              <a:t>和</a:t>
            </a:r>
            <a:r>
              <a:rPr lang="en-US" altLang="zh-CN" dirty="0"/>
              <a:t>real data</a:t>
            </a:r>
            <a:r>
              <a:rPr lang="zh-CN" altLang="en-US" dirty="0"/>
              <a:t>，得到</a:t>
            </a:r>
            <a:r>
              <a:rPr lang="en-US" altLang="zh-CN" dirty="0"/>
              <a:t>fake</a:t>
            </a:r>
            <a:r>
              <a:rPr lang="zh-CN" altLang="en-US" dirty="0"/>
              <a:t>和</a:t>
            </a:r>
            <a:r>
              <a:rPr lang="en-US" altLang="zh-CN" dirty="0"/>
              <a:t>real</a:t>
            </a:r>
            <a:r>
              <a:rPr lang="zh-CN" altLang="en-US" dirty="0"/>
              <a:t>两组结果，分别计算</a:t>
            </a:r>
            <a:r>
              <a:rPr lang="en-US" altLang="zh-CN" dirty="0"/>
              <a:t>fake</a:t>
            </a:r>
            <a:r>
              <a:rPr lang="zh-CN" altLang="en-US" dirty="0"/>
              <a:t>和</a:t>
            </a:r>
            <a:r>
              <a:rPr lang="en-US" altLang="zh-CN" dirty="0"/>
              <a:t>0</a:t>
            </a:r>
            <a:r>
              <a:rPr lang="zh-CN" altLang="en-US" dirty="0"/>
              <a:t>的交叉熵、</a:t>
            </a:r>
            <a:r>
              <a:rPr lang="en-US" altLang="zh-CN" dirty="0"/>
              <a:t>real</a:t>
            </a:r>
            <a:r>
              <a:rPr lang="zh-CN" altLang="en-US" dirty="0"/>
              <a:t>和</a:t>
            </a:r>
            <a:r>
              <a:rPr lang="en-US" altLang="zh-CN" dirty="0"/>
              <a:t>1</a:t>
            </a:r>
            <a:r>
              <a:rPr lang="zh-CN" altLang="en-US" dirty="0"/>
              <a:t>的交叉熵，两者相加得到判别器的损失函数</a:t>
            </a:r>
            <a:r>
              <a:rPr lang="en-US" altLang="zh-CN" dirty="0" err="1"/>
              <a:t>dis_loss</a:t>
            </a:r>
            <a:r>
              <a:rPr lang="zh-CN" altLang="en-US" dirty="0"/>
              <a:t>。</a:t>
            </a:r>
            <a:endParaRPr lang="en-US" altLang="zh-CN" dirty="0"/>
          </a:p>
          <a:p>
            <a:r>
              <a:rPr lang="zh-CN" altLang="en-US" dirty="0"/>
              <a:t>训练生成器的时候，保持判别器的参数不变化，输入</a:t>
            </a:r>
            <a:r>
              <a:rPr lang="en-US" altLang="zh-CN" dirty="0"/>
              <a:t>z</a:t>
            </a:r>
            <a:r>
              <a:rPr lang="zh-CN" altLang="en-US" dirty="0"/>
              <a:t>，得到</a:t>
            </a:r>
            <a:r>
              <a:rPr lang="en-US" altLang="zh-CN" dirty="0"/>
              <a:t>fake</a:t>
            </a:r>
            <a:r>
              <a:rPr lang="zh-CN" altLang="en-US" dirty="0"/>
              <a:t>，计算</a:t>
            </a:r>
            <a:r>
              <a:rPr lang="en-US" altLang="zh-CN" dirty="0"/>
              <a:t>fake</a:t>
            </a:r>
            <a:r>
              <a:rPr lang="zh-CN" altLang="en-US" dirty="0"/>
              <a:t>和</a:t>
            </a:r>
            <a:r>
              <a:rPr lang="en-US" altLang="zh-CN" dirty="0"/>
              <a:t>1</a:t>
            </a:r>
            <a:r>
              <a:rPr lang="zh-CN" altLang="en-US" dirty="0"/>
              <a:t>的交叉熵，作为生成器的损失函数</a:t>
            </a:r>
            <a:r>
              <a:rPr lang="en-US" altLang="zh-CN" dirty="0" err="1"/>
              <a:t>gen_loss</a:t>
            </a:r>
            <a:r>
              <a:rPr lang="zh-CN" altLang="en-US" dirty="0"/>
              <a:t>。</a:t>
            </a:r>
            <a:endParaRPr lang="en-US" altLang="zh-CN" dirty="0"/>
          </a:p>
          <a:p>
            <a:r>
              <a:rPr lang="zh-CN" altLang="en-US" dirty="0"/>
              <a:t>直观上来讲，一个良好的判别器应当实现对真实数据判断为</a:t>
            </a:r>
            <a:r>
              <a:rPr lang="en-US" altLang="zh-CN" dirty="0"/>
              <a:t>1</a:t>
            </a:r>
            <a:r>
              <a:rPr lang="zh-CN" altLang="en-US" dirty="0"/>
              <a:t>，伪造数据判断为</a:t>
            </a:r>
            <a:r>
              <a:rPr lang="en-US" altLang="zh-CN" dirty="0"/>
              <a:t>0</a:t>
            </a:r>
            <a:r>
              <a:rPr lang="zh-CN" altLang="en-US" dirty="0"/>
              <a:t>；一个良好的生成器应当实现生成的数据接近真实数据，能让判别器误判为</a:t>
            </a:r>
            <a:r>
              <a:rPr lang="en-US" altLang="zh-CN" dirty="0"/>
              <a:t>1</a:t>
            </a:r>
            <a:r>
              <a:rPr lang="zh-CN" altLang="en-US" dirty="0"/>
              <a:t>，这就是对抗的过程。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5</a:t>
            </a:fld>
            <a:endParaRPr lang="zh-CN" altLang="en-US"/>
          </a:p>
        </p:txBody>
      </p:sp>
    </p:spTree>
    <p:extLst>
      <p:ext uri="{BB962C8B-B14F-4D97-AF65-F5344CB8AC3E}">
        <p14:creationId xmlns:p14="http://schemas.microsoft.com/office/powerpoint/2010/main" val="158421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mn-ea"/>
              </a:rPr>
              <a:t>单图像超分辨率：</a:t>
            </a:r>
            <a:r>
              <a:rPr lang="en-US" altLang="zh-CN" sz="1200" dirty="0">
                <a:solidFill>
                  <a:schemeClr val="bg1"/>
                </a:solidFill>
                <a:latin typeface="+mn-ea"/>
              </a:rPr>
              <a:t>SRGAN</a:t>
            </a:r>
            <a:r>
              <a:rPr lang="zh-CN" altLang="en-US" sz="1200" dirty="0">
                <a:solidFill>
                  <a:schemeClr val="bg1"/>
                </a:solidFill>
                <a:latin typeface="+mn-ea"/>
              </a:rPr>
              <a:t>效果优于传统的方法，比如</a:t>
            </a:r>
            <a:r>
              <a:rPr lang="en-US" altLang="zh-CN" sz="1200" dirty="0" err="1">
                <a:solidFill>
                  <a:schemeClr val="bg1"/>
                </a:solidFill>
                <a:latin typeface="+mn-ea"/>
              </a:rPr>
              <a:t>SRResNet</a:t>
            </a:r>
            <a:r>
              <a:rPr lang="zh-CN" altLang="en-US" sz="1200" dirty="0">
                <a:solidFill>
                  <a:schemeClr val="bg1"/>
                </a:solidFill>
                <a:latin typeface="+mn-ea"/>
              </a:rPr>
              <a:t>、</a:t>
            </a:r>
            <a:r>
              <a:rPr lang="en-US" altLang="zh-CN" sz="1200" dirty="0">
                <a:solidFill>
                  <a:schemeClr val="bg1"/>
                </a:solidFill>
                <a:latin typeface="+mn-ea"/>
              </a:rPr>
              <a:t>bicubic</a:t>
            </a:r>
            <a:r>
              <a:rPr lang="zh-CN" altLang="en-US" sz="1200" dirty="0">
                <a:solidFill>
                  <a:schemeClr val="bg1"/>
                </a:solidFill>
                <a:latin typeface="+mn-ea"/>
              </a:rPr>
              <a:t>、</a:t>
            </a:r>
            <a:r>
              <a:rPr lang="en-US" altLang="zh-CN" sz="1200" dirty="0">
                <a:solidFill>
                  <a:schemeClr val="bg1"/>
                </a:solidFill>
                <a:latin typeface="+mn-ea"/>
              </a:rPr>
              <a:t>original</a:t>
            </a:r>
            <a:r>
              <a:rPr lang="zh-CN" altLang="en-US" sz="1200" dirty="0">
                <a:solidFill>
                  <a:schemeClr val="bg1"/>
                </a:solidFill>
                <a:latin typeface="+mn-ea"/>
              </a:rPr>
              <a:t>。</a:t>
            </a:r>
          </a:p>
          <a:p>
            <a:r>
              <a:rPr lang="zh-CN" altLang="en-US" dirty="0"/>
              <a:t>交互式图像生成：</a:t>
            </a:r>
            <a:r>
              <a:rPr lang="en-US" altLang="zh-CN" dirty="0" err="1"/>
              <a:t>iGAN</a:t>
            </a:r>
            <a:r>
              <a:rPr lang="zh-CN" altLang="en-US" dirty="0"/>
              <a:t>，</a:t>
            </a:r>
            <a:r>
              <a:rPr lang="en-US" altLang="zh-CN" dirty="0"/>
              <a:t>【</a:t>
            </a:r>
            <a:r>
              <a:rPr lang="zh-CN" altLang="en-US" dirty="0">
                <a:effectLst/>
              </a:rPr>
              <a:t>将原始图像投影到低维的隐向量空间，将隐向量作为输入，利用 </a:t>
            </a:r>
            <a:r>
              <a:rPr lang="en-US" altLang="zh-CN" dirty="0">
                <a:effectLst/>
              </a:rPr>
              <a:t>GAN </a:t>
            </a:r>
            <a:r>
              <a:rPr lang="zh-CN" altLang="en-US" dirty="0">
                <a:effectLst/>
              </a:rPr>
              <a:t>重构图像，利用画笔工具对重构的图像进行修改（颜色、形状等），将等量的结构、色彩等修改应用到原始图像上。</a:t>
            </a:r>
            <a:r>
              <a:rPr lang="en-US" altLang="zh-CN" dirty="0">
                <a:effectLst/>
              </a:rPr>
              <a:t>】</a:t>
            </a:r>
          </a:p>
          <a:p>
            <a:r>
              <a:rPr lang="zh-CN" altLang="en-US" dirty="0">
                <a:effectLst/>
              </a:rPr>
              <a:t>图像语义分割、视频自动生成</a:t>
            </a:r>
            <a:endParaRPr lang="en-US" altLang="zh-CN" dirty="0">
              <a:effectLst/>
            </a:endParaRPr>
          </a:p>
          <a:p>
            <a:r>
              <a:rPr lang="zh-CN" altLang="en-US" dirty="0">
                <a:effectLst/>
              </a:rPr>
              <a:t>自然语言处理：应用到对话生成</a:t>
            </a:r>
            <a:endParaRPr lang="en-US" altLang="zh-CN" dirty="0">
              <a:effectLst/>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6</a:t>
            </a:fld>
            <a:endParaRPr lang="zh-CN" altLang="en-US"/>
          </a:p>
        </p:txBody>
      </p:sp>
    </p:spTree>
    <p:extLst>
      <p:ext uri="{BB962C8B-B14F-4D97-AF65-F5344CB8AC3E}">
        <p14:creationId xmlns:p14="http://schemas.microsoft.com/office/powerpoint/2010/main" val="1553296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根据原始</a:t>
            </a:r>
            <a:r>
              <a:rPr lang="en-US" altLang="zh-CN" dirty="0"/>
              <a:t>GAN</a:t>
            </a:r>
            <a:r>
              <a:rPr lang="zh-CN" altLang="en-US" dirty="0"/>
              <a:t>的定义，可以得到最优判别器的形式，在最优判别器下，</a:t>
            </a:r>
            <a:r>
              <a:rPr lang="en-US" altLang="zh-CN" dirty="0" err="1"/>
              <a:t>dis_loss</a:t>
            </a:r>
            <a:r>
              <a:rPr lang="zh-CN" altLang="en-US" dirty="0"/>
              <a:t>等价于最小化真实分布和生成分布之间的</a:t>
            </a:r>
            <a:r>
              <a:rPr lang="en-US" altLang="zh-CN" dirty="0"/>
              <a:t>JS</a:t>
            </a:r>
            <a:r>
              <a:rPr lang="zh-CN" altLang="en-US" dirty="0"/>
              <a:t>散度。本来是想让两个分布尽可能的接近，但是对于两个分布没有重叠或者重叠部分可忽略（一方面，二维平面中随机取两条曲线，它们之间刚好存在重叠线段的概率为</a:t>
            </a:r>
            <a:r>
              <a:rPr lang="en-US" altLang="zh-CN" dirty="0"/>
              <a:t>0</a:t>
            </a:r>
            <a:r>
              <a:rPr lang="zh-CN" altLang="en-US" dirty="0"/>
              <a:t>；另一方面，虽然它们很大可能会存在交叉点，但是相比于两条曲线而言，交叉点比曲线低一个维度，长度（测度）为</a:t>
            </a:r>
            <a:r>
              <a:rPr lang="en-US" altLang="zh-CN" dirty="0"/>
              <a:t>0</a:t>
            </a:r>
            <a:r>
              <a:rPr lang="zh-CN" altLang="en-US" dirty="0"/>
              <a:t>，可忽略），此时</a:t>
            </a:r>
            <a:r>
              <a:rPr lang="en-US" altLang="zh-CN" dirty="0"/>
              <a:t>JS</a:t>
            </a:r>
            <a:r>
              <a:rPr lang="zh-CN" altLang="en-US" dirty="0"/>
              <a:t>散度为常数</a:t>
            </a:r>
            <a:r>
              <a:rPr lang="en-US" altLang="zh-CN" dirty="0"/>
              <a:t>log(2)</a:t>
            </a:r>
            <a:r>
              <a:rPr lang="zh-CN" altLang="en-US" dirty="0"/>
              <a:t>，意味着梯度消失，无法训练。</a:t>
            </a:r>
            <a:endParaRPr lang="en-US" altLang="zh-CN" dirty="0"/>
          </a:p>
          <a:p>
            <a:r>
              <a:rPr lang="en-US" altLang="zh-CN" dirty="0"/>
              <a:t>2.</a:t>
            </a:r>
            <a:r>
              <a:rPr lang="zh-CN" altLang="en-US" dirty="0"/>
              <a:t>传统</a:t>
            </a:r>
            <a:r>
              <a:rPr lang="en-US" altLang="zh-CN" dirty="0"/>
              <a:t>GAN</a:t>
            </a:r>
            <a:r>
              <a:rPr lang="zh-CN" altLang="en-US" dirty="0"/>
              <a:t>中，对判别器的训练使用了真实数据和伪造数据共同训练，但对生成器的训练只使用了伪造数据，意味着最小化</a:t>
            </a:r>
            <a:r>
              <a:rPr lang="en-US" altLang="zh-CN" dirty="0" err="1"/>
              <a:t>dis_loss</a:t>
            </a:r>
            <a:r>
              <a:rPr lang="zh-CN" altLang="en-US" dirty="0"/>
              <a:t>和</a:t>
            </a:r>
            <a:r>
              <a:rPr lang="en-US" altLang="zh-CN" dirty="0" err="1"/>
              <a:t>gen_loss</a:t>
            </a:r>
            <a:r>
              <a:rPr lang="zh-CN" altLang="en-US" dirty="0"/>
              <a:t>等价于即拉近两个分布的距离，又推开两个分布</a:t>
            </a:r>
            <a:r>
              <a:rPr lang="zh-CN" altLang="en-US"/>
              <a:t>的距离，此时梯度是不稳定的。网络会去选择生成一些特征简单的来保证准确性，出现多样性不足的问题。</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8</a:t>
            </a:fld>
            <a:endParaRPr lang="zh-CN" altLang="en-US"/>
          </a:p>
        </p:txBody>
      </p:sp>
    </p:spTree>
    <p:extLst>
      <p:ext uri="{BB962C8B-B14F-4D97-AF65-F5344CB8AC3E}">
        <p14:creationId xmlns:p14="http://schemas.microsoft.com/office/powerpoint/2010/main" val="122726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Wasserstein</a:t>
            </a:r>
            <a:r>
              <a:rPr lang="zh-CN" altLang="en-US" dirty="0"/>
              <a:t>距离，假设</a:t>
            </a:r>
            <a:r>
              <a:rPr lang="en-US" altLang="zh-CN" dirty="0"/>
              <a:t>A</a:t>
            </a:r>
            <a:r>
              <a:rPr lang="zh-CN" altLang="en-US" dirty="0"/>
              <a:t>位置（真实数据分布）有一堆土，要把它挪到</a:t>
            </a:r>
            <a:r>
              <a:rPr lang="en-US" altLang="zh-CN" dirty="0"/>
              <a:t>B</a:t>
            </a:r>
            <a:r>
              <a:rPr lang="zh-CN" altLang="en-US" dirty="0"/>
              <a:t>位置（生成数据分布），</a:t>
            </a:r>
            <a:r>
              <a:rPr lang="en-US" altLang="zh-CN" dirty="0"/>
              <a:t>Wasserstein</a:t>
            </a:r>
            <a:r>
              <a:rPr lang="zh-CN" altLang="en-US" dirty="0"/>
              <a:t>距离是在最优路径规划下的最小消耗。</a:t>
            </a:r>
            <a:endParaRPr lang="en-US" altLang="zh-CN" dirty="0"/>
          </a:p>
          <a:p>
            <a:r>
              <a:rPr lang="en-US" altLang="zh-CN" dirty="0"/>
              <a:t>Wasserstein</a:t>
            </a:r>
            <a:r>
              <a:rPr lang="zh-CN" altLang="en-US" dirty="0"/>
              <a:t>距离相比</a:t>
            </a:r>
            <a:r>
              <a:rPr lang="en-US" altLang="zh-CN" dirty="0"/>
              <a:t>KL</a:t>
            </a:r>
            <a:r>
              <a:rPr lang="zh-CN" altLang="en-US" dirty="0"/>
              <a:t>散度、</a:t>
            </a:r>
            <a:r>
              <a:rPr lang="en-US" altLang="zh-CN" dirty="0"/>
              <a:t>JS</a:t>
            </a:r>
            <a:r>
              <a:rPr lang="zh-CN" altLang="en-US" dirty="0"/>
              <a:t>散度的优越性在于，即便两个分布没有重叠，</a:t>
            </a:r>
            <a:r>
              <a:rPr lang="en-US" altLang="zh-CN" dirty="0"/>
              <a:t>Wasserstein</a:t>
            </a:r>
            <a:r>
              <a:rPr lang="zh-CN" altLang="en-US" dirty="0"/>
              <a:t>距离仍然能够反映它们的远近。</a:t>
            </a:r>
            <a:r>
              <a:rPr lang="en-US" altLang="zh-CN" dirty="0"/>
              <a:t>Wasserstein</a:t>
            </a:r>
            <a:r>
              <a:rPr lang="zh-CN" altLang="en-US" dirty="0"/>
              <a:t>距离却是平滑的，可以提供有意义的梯度。</a:t>
            </a:r>
            <a:endParaRPr lang="en-US" altLang="zh-CN" dirty="0"/>
          </a:p>
          <a:p>
            <a:r>
              <a:rPr lang="zh-CN" altLang="en-US" dirty="0"/>
              <a:t>解决</a:t>
            </a:r>
            <a:r>
              <a:rPr lang="en-US" altLang="zh-CN" dirty="0"/>
              <a:t>GAN</a:t>
            </a:r>
            <a:r>
              <a:rPr lang="zh-CN" altLang="en-US" dirty="0"/>
              <a:t>训练不稳定的问题，不再需要小心平衡生成器和判别器的训练程度。</a:t>
            </a:r>
            <a:endParaRPr lang="en-US" altLang="zh-CN" dirty="0"/>
          </a:p>
          <a:p>
            <a:r>
              <a:rPr lang="zh-CN" altLang="en-US" dirty="0"/>
              <a:t>训练过程中终于有一个像交叉熵、准确率这样的数值来指示训练的进程，这个数值越小代表</a:t>
            </a:r>
            <a:r>
              <a:rPr lang="en-US" altLang="zh-CN" dirty="0"/>
              <a:t>GAN</a:t>
            </a:r>
            <a:r>
              <a:rPr lang="zh-CN" altLang="en-US" dirty="0"/>
              <a:t>训练得越好，代表生成器产生的图像质量越高。</a:t>
            </a:r>
            <a:endParaRPr lang="en-US" altLang="zh-CN" dirty="0"/>
          </a:p>
          <a:p>
            <a:r>
              <a:rPr lang="zh-CN" altLang="en-US" dirty="0"/>
              <a:t>不需要精心设计的网络架构，最简单的多层全连接网络就可以做到</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9</a:t>
            </a:fld>
            <a:endParaRPr lang="zh-CN" altLang="en-US"/>
          </a:p>
        </p:txBody>
      </p:sp>
    </p:spTree>
    <p:extLst>
      <p:ext uri="{BB962C8B-B14F-4D97-AF65-F5344CB8AC3E}">
        <p14:creationId xmlns:p14="http://schemas.microsoft.com/office/powerpoint/2010/main" val="245328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10</a:t>
            </a:fld>
            <a:endParaRPr lang="zh-CN" altLang="en-US"/>
          </a:p>
        </p:txBody>
      </p:sp>
    </p:spTree>
    <p:extLst>
      <p:ext uri="{BB962C8B-B14F-4D97-AF65-F5344CB8AC3E}">
        <p14:creationId xmlns:p14="http://schemas.microsoft.com/office/powerpoint/2010/main" val="307128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在实验中发现</a:t>
            </a:r>
            <a:r>
              <a:rPr lang="en-US" altLang="zh-CN" dirty="0"/>
              <a:t>Wasserstein GAN</a:t>
            </a:r>
            <a:r>
              <a:rPr lang="zh-CN" altLang="en-US" dirty="0"/>
              <a:t>仍然存在一些问题</a:t>
            </a:r>
            <a:endParaRPr lang="en-US" altLang="zh-CN" dirty="0"/>
          </a:p>
          <a:p>
            <a:r>
              <a:rPr lang="zh-CN" altLang="en-US" dirty="0"/>
              <a:t>首先是训练速度慢，在对现有的</a:t>
            </a:r>
            <a:r>
              <a:rPr lang="en-US" altLang="zh-CN" dirty="0"/>
              <a:t>GAN</a:t>
            </a:r>
            <a:r>
              <a:rPr lang="zh-CN" altLang="en-US" dirty="0"/>
              <a:t>网络施加了</a:t>
            </a:r>
            <a:r>
              <a:rPr lang="en-US" altLang="zh-CN" dirty="0"/>
              <a:t>Wasserstein GAN</a:t>
            </a:r>
            <a:r>
              <a:rPr lang="zh-CN" altLang="en-US" dirty="0"/>
              <a:t>的优化方法后，训练的速度大大降低，为了限制判别器的参数在一个范围内，对参数进行了切片操作，影响了收敛的速度；</a:t>
            </a:r>
            <a:endParaRPr lang="en-US" altLang="zh-CN" dirty="0"/>
          </a:p>
          <a:p>
            <a:r>
              <a:rPr lang="zh-CN" altLang="en-US" dirty="0"/>
              <a:t>并且，最终生成的效果和原来的</a:t>
            </a:r>
            <a:r>
              <a:rPr lang="en-US" altLang="zh-CN" dirty="0"/>
              <a:t>GAN</a:t>
            </a:r>
            <a:r>
              <a:rPr lang="zh-CN" altLang="en-US" dirty="0"/>
              <a:t>效果相差无几，切片会导致判别器的权重向两端集中，网络近乎为一个简单的二值网络，神经网络的有点之一</a:t>
            </a:r>
            <a:r>
              <a:rPr lang="en-US" altLang="zh-CN" dirty="0"/>
              <a:t>——</a:t>
            </a:r>
            <a:r>
              <a:rPr lang="zh-CN" altLang="en-US" dirty="0"/>
              <a:t>泛化能力</a:t>
            </a:r>
            <a:r>
              <a:rPr lang="en-US" altLang="zh-CN" dirty="0"/>
              <a:t>——</a:t>
            </a:r>
            <a:r>
              <a:rPr lang="zh-CN" altLang="en-US" dirty="0"/>
              <a:t>没有得到发挥；</a:t>
            </a:r>
            <a:endParaRPr lang="en-US" altLang="zh-CN" dirty="0"/>
          </a:p>
          <a:p>
            <a:r>
              <a:rPr lang="zh-CN" altLang="en-US" dirty="0"/>
              <a:t>此外，简单的全连接网络虽然能够训练，但仍然会有多样性不足的问题，网络结构简单的情况下，网络提供的参数较少，噪声向量经过生成器生成之后的可能性也就较少；</a:t>
            </a:r>
            <a:endParaRPr lang="en-US" altLang="zh-CN" dirty="0"/>
          </a:p>
          <a:p>
            <a:r>
              <a:rPr lang="zh-CN" altLang="en-US" dirty="0"/>
              <a:t>切片操作的范围如何设置，是一件需要慢慢调参的过程，范围设置的小，判别器的反向传播过程梯度会逐层的指数递减，很快的消失，范围设置的大，梯度会指数增加，随着网络的深度增加，参数的设置也会变得越来越困难；</a:t>
            </a:r>
            <a:endParaRPr lang="en-US" altLang="zh-CN" dirty="0"/>
          </a:p>
          <a:p>
            <a:r>
              <a:rPr lang="zh-CN" altLang="en-US" dirty="0"/>
              <a:t>全连接网络空间开销巨大，偏置项的数目远小于权重的数目，在不考虑偏置项的情况下，假设一张</a:t>
            </a:r>
            <a:r>
              <a:rPr lang="en-US" altLang="zh-CN" dirty="0"/>
              <a:t>256</a:t>
            </a:r>
            <a:r>
              <a:rPr lang="zh-CN" altLang="en-US" dirty="0"/>
              <a:t>*</a:t>
            </a:r>
            <a:r>
              <a:rPr lang="en-US" altLang="zh-CN" dirty="0"/>
              <a:t>256</a:t>
            </a:r>
            <a:r>
              <a:rPr lang="zh-CN" altLang="en-US" dirty="0"/>
              <a:t>的图片，上一层全连接神经元的个数是</a:t>
            </a:r>
            <a:r>
              <a:rPr lang="en-US" altLang="zh-CN" dirty="0"/>
              <a:t>16384</a:t>
            </a:r>
            <a:r>
              <a:rPr lang="zh-CN" altLang="en-US" dirty="0"/>
              <a:t>，也就是</a:t>
            </a:r>
            <a:r>
              <a:rPr lang="en-US" altLang="zh-CN" dirty="0"/>
              <a:t>128</a:t>
            </a:r>
            <a:r>
              <a:rPr lang="zh-CN" altLang="en-US" dirty="0"/>
              <a:t>*</a:t>
            </a:r>
            <a:r>
              <a:rPr lang="en-US" altLang="zh-CN" dirty="0"/>
              <a:t>128</a:t>
            </a:r>
            <a:r>
              <a:rPr lang="zh-CN" altLang="en-US" dirty="0"/>
              <a:t>，那么全连接的参数足足有</a:t>
            </a:r>
            <a:r>
              <a:rPr lang="en-US" altLang="zh-CN" dirty="0"/>
              <a:t>10</a:t>
            </a:r>
            <a:r>
              <a:rPr lang="zh-CN" altLang="en-US" dirty="0"/>
              <a:t>万多（</a:t>
            </a:r>
            <a:r>
              <a:rPr lang="en-US" altLang="zh-CN" dirty="0"/>
              <a:t>10,7374,1824</a:t>
            </a:r>
            <a:r>
              <a:rPr lang="zh-CN" altLang="en-US" dirty="0"/>
              <a:t>）。使用</a:t>
            </a:r>
            <a:r>
              <a:rPr lang="en-US" altLang="zh-CN" dirty="0"/>
              <a:t>5</a:t>
            </a:r>
            <a:r>
              <a:rPr lang="zh-CN" altLang="en-US" dirty="0"/>
              <a:t>*</a:t>
            </a:r>
            <a:r>
              <a:rPr lang="en-US" altLang="zh-CN" dirty="0"/>
              <a:t>5</a:t>
            </a:r>
            <a:r>
              <a:rPr lang="zh-CN" altLang="en-US" dirty="0"/>
              <a:t>的卷积只需要</a:t>
            </a:r>
            <a:r>
              <a:rPr lang="en-US" altLang="zh-CN" dirty="0"/>
              <a:t>25</a:t>
            </a:r>
            <a:r>
              <a:rPr lang="zh-CN" altLang="en-US" dirty="0"/>
              <a:t>个参数，即使使用</a:t>
            </a:r>
            <a:r>
              <a:rPr lang="en-US" altLang="zh-CN" dirty="0"/>
              <a:t>100</a:t>
            </a:r>
            <a:r>
              <a:rPr lang="zh-CN" altLang="en-US" dirty="0"/>
              <a:t>个卷积核，也只是</a:t>
            </a:r>
            <a:r>
              <a:rPr lang="en-US" altLang="zh-CN" dirty="0"/>
              <a:t>2500</a:t>
            </a:r>
            <a:r>
              <a:rPr lang="zh-CN" altLang="en-US" dirty="0"/>
              <a:t>个参数，是原来的</a:t>
            </a:r>
            <a:r>
              <a:rPr lang="en-US" altLang="zh-CN" dirty="0"/>
              <a:t>1/40</a:t>
            </a:r>
            <a:r>
              <a:rPr lang="zh-CN" altLang="en-US" dirty="0"/>
              <a:t>万。</a:t>
            </a:r>
            <a:endParaRPr lang="en-US" altLang="zh-CN" dirty="0"/>
          </a:p>
          <a:p>
            <a:r>
              <a:rPr lang="zh-CN" altLang="en-US" dirty="0"/>
              <a:t>此外还发现全连接的</a:t>
            </a:r>
            <a:r>
              <a:rPr lang="en-US" altLang="zh-CN" dirty="0"/>
              <a:t>Wasserstein GAN</a:t>
            </a:r>
            <a:r>
              <a:rPr lang="zh-CN" altLang="en-US" dirty="0"/>
              <a:t>生成的图像有较多的噪点，因为全连接运算是矩阵相乘的运算，稍微一个参数的过大或者过小，都会对结果产生较为明显的影响。</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12</a:t>
            </a:fld>
            <a:endParaRPr lang="zh-CN" altLang="en-US"/>
          </a:p>
        </p:txBody>
      </p:sp>
    </p:spTree>
    <p:extLst>
      <p:ext uri="{BB962C8B-B14F-4D97-AF65-F5344CB8AC3E}">
        <p14:creationId xmlns:p14="http://schemas.microsoft.com/office/powerpoint/2010/main" val="427928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限于实验限制，首先要解决的是空间占用的问题，卷积神经网络的一大优势为空间开销小，因此在生成器中，我加入了反卷积替代全连接去扩充数据，（反卷积是卷积的反向传播过程，）在判别器中，使用卷积来提取特征，因为卷积的另一大优势是“关注局部”，我们在看东西的时候，一小块区域就是一个特征，这个特征与距离它较远的区域关系不密切，比如在看到眼睛的时候，不会去关心手的动作。通常在设计网络时，会先去设计一个能够较好的提取图像特征的网络，然后再去把网络反过来，作为生成网络。直观的来看，一个能良好识别的网络必然能良好的捕捉图像特征，反过来生成的数据也会接近真实的特征。</a:t>
            </a:r>
            <a:endParaRPr lang="en-US" altLang="zh-CN" dirty="0"/>
          </a:p>
          <a:p>
            <a:r>
              <a:rPr lang="zh-CN" altLang="en-US" dirty="0"/>
              <a:t>其次，图像的数值为</a:t>
            </a:r>
            <a:r>
              <a:rPr lang="en-US" altLang="zh-CN" dirty="0"/>
              <a:t>[0,1]</a:t>
            </a:r>
            <a:r>
              <a:rPr lang="zh-CN" altLang="en-US" dirty="0"/>
              <a:t>之间，那么生成器最后一层使用</a:t>
            </a:r>
            <a:r>
              <a:rPr lang="en-US" altLang="zh-CN" dirty="0"/>
              <a:t>sigmoid</a:t>
            </a:r>
            <a:r>
              <a:rPr lang="zh-CN" altLang="en-US" dirty="0"/>
              <a:t>进行激活，即可得到</a:t>
            </a:r>
            <a:r>
              <a:rPr lang="en-US" altLang="zh-CN" dirty="0"/>
              <a:t>[0,1]</a:t>
            </a:r>
            <a:r>
              <a:rPr lang="zh-CN" altLang="en-US" dirty="0"/>
              <a:t>之间的数据。</a:t>
            </a:r>
            <a:endParaRPr lang="en-US" altLang="zh-CN" dirty="0"/>
          </a:p>
          <a:p>
            <a:r>
              <a:rPr lang="zh-CN" altLang="en-US" dirty="0"/>
              <a:t>原来的</a:t>
            </a:r>
            <a:r>
              <a:rPr lang="en-US" altLang="zh-CN" dirty="0"/>
              <a:t>Wasserstein GAN</a:t>
            </a:r>
            <a:r>
              <a:rPr lang="zh-CN" altLang="en-US" dirty="0"/>
              <a:t>做的切片不太合理，我的改进方案为：对于判别器，只对全连接层的权重做</a:t>
            </a:r>
            <a:r>
              <a:rPr lang="en-US" altLang="zh-CN" dirty="0"/>
              <a:t>clip</a:t>
            </a:r>
            <a:r>
              <a:rPr lang="zh-CN" altLang="en-US" dirty="0"/>
              <a:t>，卷积和偏置项不做</a:t>
            </a:r>
            <a:r>
              <a:rPr lang="en-US" altLang="zh-CN" dirty="0"/>
              <a:t>clip</a:t>
            </a:r>
            <a:r>
              <a:rPr lang="zh-CN" altLang="en-US" dirty="0"/>
              <a:t>，以此减少</a:t>
            </a:r>
            <a:r>
              <a:rPr lang="en-US" altLang="zh-CN" dirty="0"/>
              <a:t>clip</a:t>
            </a:r>
            <a:r>
              <a:rPr lang="zh-CN" altLang="en-US" dirty="0"/>
              <a:t>带来的影响，对于生成器，对数据扩充的网络层的权重，即全连接层和反卷积层的权重进行</a:t>
            </a:r>
            <a:r>
              <a:rPr lang="en-US" altLang="zh-CN" dirty="0"/>
              <a:t>clip</a:t>
            </a:r>
            <a:r>
              <a:rPr lang="zh-CN" altLang="en-US" dirty="0"/>
              <a:t>，以此限制生成器生成的数据范围，使判别器网络的泛化能力不至于损失太多。</a:t>
            </a:r>
            <a:endParaRPr lang="en-US" altLang="zh-CN" dirty="0"/>
          </a:p>
          <a:p>
            <a:r>
              <a:rPr lang="zh-CN" altLang="en-US" dirty="0"/>
              <a:t>原来的</a:t>
            </a:r>
            <a:r>
              <a:rPr lang="en-US" altLang="zh-CN" dirty="0"/>
              <a:t>Wasserstein GAN</a:t>
            </a:r>
            <a:r>
              <a:rPr lang="zh-CN" altLang="en-US" dirty="0"/>
              <a:t>，是训练多次判别器，再训练一次生成器，目的是使数据分布趋近</a:t>
            </a:r>
            <a:r>
              <a:rPr lang="en-US" altLang="zh-CN" dirty="0"/>
              <a:t>Wasserstein</a:t>
            </a:r>
            <a:r>
              <a:rPr lang="zh-CN" altLang="en-US" dirty="0"/>
              <a:t>距离，增加生成器的</a:t>
            </a:r>
            <a:r>
              <a:rPr lang="en-US" altLang="zh-CN" dirty="0"/>
              <a:t>clip</a:t>
            </a:r>
            <a:r>
              <a:rPr lang="zh-CN" altLang="en-US" dirty="0"/>
              <a:t>之后，就不足以这样做了，可以更多的训练生成器，提升训练的速度。</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13</a:t>
            </a:fld>
            <a:endParaRPr lang="zh-CN" altLang="en-US"/>
          </a:p>
        </p:txBody>
      </p:sp>
    </p:spTree>
    <p:extLst>
      <p:ext uri="{BB962C8B-B14F-4D97-AF65-F5344CB8AC3E}">
        <p14:creationId xmlns:p14="http://schemas.microsoft.com/office/powerpoint/2010/main" val="33504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文本占位符 6"/>
          <p:cNvSpPr>
            <a:spLocks noGrp="1"/>
          </p:cNvSpPr>
          <p:nvPr>
            <p:ph type="body" sz="quarter" idx="13"/>
          </p:nvPr>
        </p:nvSpPr>
        <p:spPr>
          <a:xfrm>
            <a:off x="2915215" y="2128078"/>
            <a:ext cx="8084655"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2" y="-4768555"/>
            <a:ext cx="9526783" cy="8018067"/>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6"/>
          <p:cNvSpPr>
            <a:spLocks noGrp="1"/>
          </p:cNvSpPr>
          <p:nvPr>
            <p:ph type="body" sz="quarter" idx="14"/>
          </p:nvPr>
        </p:nvSpPr>
        <p:spPr>
          <a:xfrm>
            <a:off x="2915215" y="3169838"/>
            <a:ext cx="8084655"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8" y="5313871"/>
            <a:ext cx="9526783" cy="8018067"/>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4" name="文本占位符 6"/>
          <p:cNvSpPr>
            <a:spLocks noGrp="1"/>
          </p:cNvSpPr>
          <p:nvPr>
            <p:ph type="body" sz="quarter" idx="15"/>
          </p:nvPr>
        </p:nvSpPr>
        <p:spPr>
          <a:xfrm>
            <a:off x="2915215" y="4033470"/>
            <a:ext cx="8084655" cy="588643"/>
          </a:xfrm>
          <a:prstGeom prst="rect">
            <a:avLst/>
          </a:prstGeom>
        </p:spPr>
        <p:txBody>
          <a:bodyPr anchor="t"/>
          <a:lstStyle>
            <a:lvl1pPr marL="285744" indent="-285744"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6" name="组 5"/>
          <p:cNvGrpSpPr/>
          <p:nvPr userDrawn="1"/>
        </p:nvGrpSpPr>
        <p:grpSpPr>
          <a:xfrm rot="17100000" flipH="1">
            <a:off x="1415669" y="-1088260"/>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9" y="16937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9" y="3093408"/>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0" y="449301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3"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4" y="759873"/>
            <a:ext cx="646331" cy="369332"/>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marL="0" marR="0" lvl="0" indent="0" defTabSz="914377"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marL="0" marR="0" lvl="0" indent="0" algn="ctr" defTabSz="609570"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53768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58045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1" y="362322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5"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1" y="466599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5"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2031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1121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302105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930013"/>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4" y="483896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5"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7793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168835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259731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50626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4" y="44179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5"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4" y="53269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5"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7.gif"/><Relationship Id="rId4" Type="http://schemas.openxmlformats.org/officeDocument/2006/relationships/image" Target="../media/image16.gif"/></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32.jp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毕业设计答辩</a:t>
            </a:r>
          </a:p>
        </p:txBody>
      </p:sp>
      <p:sp>
        <p:nvSpPr>
          <p:cNvPr id="3" name="文本占位符 2"/>
          <p:cNvSpPr>
            <a:spLocks noGrp="1"/>
          </p:cNvSpPr>
          <p:nvPr>
            <p:ph type="body" sz="quarter" idx="14"/>
          </p:nvPr>
        </p:nvSpPr>
        <p:spPr>
          <a:xfrm>
            <a:off x="2915215" y="3169838"/>
            <a:ext cx="8084655" cy="828230"/>
          </a:xfrm>
        </p:spPr>
        <p:txBody>
          <a:body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4" name="文本占位符 3"/>
          <p:cNvSpPr>
            <a:spLocks noGrp="1"/>
          </p:cNvSpPr>
          <p:nvPr>
            <p:ph type="body" sz="quarter" idx="15"/>
          </p:nvPr>
        </p:nvSpPr>
        <p:spPr>
          <a:xfrm>
            <a:off x="2915214" y="3998068"/>
            <a:ext cx="8084655" cy="1386027"/>
          </a:xfrm>
        </p:spPr>
        <p:txBody>
          <a:bodyPr/>
          <a:lstStyle/>
          <a:p>
            <a:r>
              <a:rPr kumimoji="1" lang="zh-CN" altLang="en-US" dirty="0"/>
              <a:t>答辩人：王悦</a:t>
            </a:r>
            <a:endParaRPr kumimoji="1" lang="en-US" altLang="zh-CN" dirty="0"/>
          </a:p>
          <a:p>
            <a:r>
              <a:rPr kumimoji="1" lang="zh-CN" altLang="en-US" dirty="0"/>
              <a:t>学号：</a:t>
            </a:r>
            <a:r>
              <a:rPr kumimoji="1" lang="en-US" altLang="zh-CN" dirty="0"/>
              <a:t>PB13011058</a:t>
            </a:r>
            <a:endParaRPr kumimoji="1" lang="zh-CN" altLang="en-US" dirty="0"/>
          </a:p>
          <a:p>
            <a:r>
              <a:rPr kumimoji="1" lang="zh-CN" altLang="en-US" dirty="0"/>
              <a:t>指导老师：张信明 教授</a:t>
            </a:r>
          </a:p>
          <a:p>
            <a:r>
              <a:rPr kumimoji="1" lang="zh-CN" altLang="en-US" dirty="0"/>
              <a:t>院系：</a:t>
            </a:r>
            <a:r>
              <a:rPr kumimoji="1" lang="zh-CN" altLang="en-US" sz="1400" dirty="0"/>
              <a:t>计算机科学与技术</a:t>
            </a:r>
            <a:r>
              <a:rPr kumimoji="1" lang="zh-CN" altLang="en-US" dirty="0"/>
              <a:t>学院</a:t>
            </a:r>
            <a:endParaRPr kumimoji="1" lang="zh-CN" altLang="en-US" sz="1400" dirty="0"/>
          </a:p>
        </p:txBody>
      </p:sp>
      <p:grpSp>
        <p:nvGrpSpPr>
          <p:cNvPr id="12" name="组合 11"/>
          <p:cNvGrpSpPr/>
          <p:nvPr/>
        </p:nvGrpSpPr>
        <p:grpSpPr>
          <a:xfrm>
            <a:off x="9753635" y="79478"/>
            <a:ext cx="2316884" cy="376764"/>
            <a:chOff x="2354095" y="70708"/>
            <a:chExt cx="9142492" cy="1486722"/>
          </a:xfrm>
        </p:grpSpPr>
        <p:pic>
          <p:nvPicPr>
            <p:cNvPr id="8" name="图片 7"/>
            <p:cNvPicPr>
              <a:picLocks noChangeAspect="1"/>
            </p:cNvPicPr>
            <p:nvPr/>
          </p:nvPicPr>
          <p:blipFill>
            <a:blip r:embed="rId2"/>
            <a:stretch>
              <a:fillRect/>
            </a:stretch>
          </p:blipFill>
          <p:spPr>
            <a:xfrm>
              <a:off x="3840816" y="304799"/>
              <a:ext cx="7655771" cy="1018541"/>
            </a:xfrm>
            <a:prstGeom prst="rect">
              <a:avLst/>
            </a:prstGeom>
          </p:spPr>
        </p:pic>
        <p:pic>
          <p:nvPicPr>
            <p:cNvPr id="11" name="图片 10"/>
            <p:cNvPicPr>
              <a:picLocks noChangeAspect="1"/>
            </p:cNvPicPr>
            <p:nvPr/>
          </p:nvPicPr>
          <p:blipFill>
            <a:blip r:embed="rId3"/>
            <a:stretch>
              <a:fillRect/>
            </a:stretch>
          </p:blipFill>
          <p:spPr>
            <a:xfrm>
              <a:off x="2354095" y="70708"/>
              <a:ext cx="1486722" cy="1486722"/>
            </a:xfrm>
            <a:prstGeom prst="rect">
              <a:avLst/>
            </a:prstGeom>
          </p:spPr>
        </p:pic>
      </p:gr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Wasserstein GAN</a:t>
            </a:r>
            <a:r>
              <a:rPr lang="zh-CN" altLang="en-US" dirty="0"/>
              <a:t>实现方式</a:t>
            </a:r>
          </a:p>
        </p:txBody>
      </p:sp>
      <p:grpSp>
        <p:nvGrpSpPr>
          <p:cNvPr id="4" name="组合 3"/>
          <p:cNvGrpSpPr/>
          <p:nvPr/>
        </p:nvGrpSpPr>
        <p:grpSpPr>
          <a:xfrm>
            <a:off x="999702" y="1504762"/>
            <a:ext cx="826145" cy="892552"/>
            <a:chOff x="7000452" y="1759156"/>
            <a:chExt cx="826145" cy="892552"/>
          </a:xfrm>
        </p:grpSpPr>
        <p:sp>
          <p:nvSpPr>
            <p:cNvPr id="5" name="矩形 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7" name="矩形 6"/>
          <p:cNvSpPr/>
          <p:nvPr/>
        </p:nvSpPr>
        <p:spPr>
          <a:xfrm>
            <a:off x="2203644" y="1554308"/>
            <a:ext cx="6319870" cy="453457"/>
          </a:xfrm>
          <a:prstGeom prst="rect">
            <a:avLst/>
          </a:prstGeom>
        </p:spPr>
        <p:txBody>
          <a:bodyPr wrap="square">
            <a:spAutoFit/>
          </a:bodyPr>
          <a:lstStyle/>
          <a:p>
            <a:pPr lvl="0">
              <a:lnSpc>
                <a:spcPct val="130000"/>
              </a:lnSpc>
            </a:pPr>
            <a:r>
              <a:rPr lang="zh-CN" altLang="en-US" sz="2000" b="1" dirty="0">
                <a:solidFill>
                  <a:srgbClr val="4355BE"/>
                </a:solidFill>
              </a:rPr>
              <a:t>判别器最后一层去掉</a:t>
            </a:r>
            <a:r>
              <a:rPr lang="en-US" altLang="zh-CN" sz="2000" b="1" dirty="0">
                <a:solidFill>
                  <a:srgbClr val="4355BE"/>
                </a:solidFill>
              </a:rPr>
              <a:t>sigmoid</a:t>
            </a:r>
            <a:endParaRPr lang="en-US" altLang="zh-CN" sz="2000" b="1" dirty="0">
              <a:solidFill>
                <a:schemeClr val="accent2">
                  <a:lumMod val="75000"/>
                </a:schemeClr>
              </a:solidFill>
            </a:endParaRPr>
          </a:p>
        </p:txBody>
      </p:sp>
      <p:grpSp>
        <p:nvGrpSpPr>
          <p:cNvPr id="20" name="组合 19"/>
          <p:cNvGrpSpPr/>
          <p:nvPr/>
        </p:nvGrpSpPr>
        <p:grpSpPr>
          <a:xfrm>
            <a:off x="965412" y="2724140"/>
            <a:ext cx="826145" cy="814582"/>
            <a:chOff x="7000452" y="1759156"/>
            <a:chExt cx="826145" cy="814582"/>
          </a:xfrm>
        </p:grpSpPr>
        <p:sp>
          <p:nvSpPr>
            <p:cNvPr id="21" name="矩形 20"/>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23" name="矩形 22"/>
          <p:cNvSpPr/>
          <p:nvPr/>
        </p:nvSpPr>
        <p:spPr>
          <a:xfrm>
            <a:off x="2169354" y="2766043"/>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生成器和判别器的损失函数不取</a:t>
            </a:r>
            <a:r>
              <a:rPr lang="en-US" altLang="zh-CN" sz="2000" b="1" dirty="0">
                <a:solidFill>
                  <a:schemeClr val="accent2">
                    <a:lumMod val="75000"/>
                  </a:schemeClr>
                </a:solidFill>
              </a:rPr>
              <a:t>log</a:t>
            </a:r>
          </a:p>
        </p:txBody>
      </p:sp>
      <p:grpSp>
        <p:nvGrpSpPr>
          <p:cNvPr id="24" name="组合 23"/>
          <p:cNvGrpSpPr/>
          <p:nvPr/>
        </p:nvGrpSpPr>
        <p:grpSpPr>
          <a:xfrm>
            <a:off x="965412" y="4128438"/>
            <a:ext cx="826145" cy="814582"/>
            <a:chOff x="7000452" y="1759156"/>
            <a:chExt cx="826145" cy="814582"/>
          </a:xfrm>
        </p:grpSpPr>
        <p:sp>
          <p:nvSpPr>
            <p:cNvPr id="25" name="矩形 2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7" name="矩形 26"/>
          <p:cNvSpPr/>
          <p:nvPr/>
        </p:nvSpPr>
        <p:spPr>
          <a:xfrm>
            <a:off x="2169354" y="4174161"/>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每次更新判别器的参数之后把它们的绝对值截断到不超过一个固定常数</a:t>
            </a:r>
            <a:r>
              <a:rPr lang="en-US" altLang="zh-CN" sz="2000" b="1" dirty="0">
                <a:solidFill>
                  <a:schemeClr val="accent2">
                    <a:lumMod val="75000"/>
                  </a:schemeClr>
                </a:solidFill>
              </a:rPr>
              <a:t>c</a:t>
            </a:r>
          </a:p>
        </p:txBody>
      </p:sp>
      <p:grpSp>
        <p:nvGrpSpPr>
          <p:cNvPr id="28" name="组合 27"/>
          <p:cNvGrpSpPr/>
          <p:nvPr/>
        </p:nvGrpSpPr>
        <p:grpSpPr>
          <a:xfrm>
            <a:off x="965412" y="5532736"/>
            <a:ext cx="826145" cy="814582"/>
            <a:chOff x="7000452" y="1759156"/>
            <a:chExt cx="826145" cy="814582"/>
          </a:xfrm>
        </p:grpSpPr>
        <p:sp>
          <p:nvSpPr>
            <p:cNvPr id="29" name="矩形 2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31" name="矩形 30"/>
          <p:cNvSpPr/>
          <p:nvPr/>
        </p:nvSpPr>
        <p:spPr>
          <a:xfrm>
            <a:off x="2169354" y="5578459"/>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不要用基于动量的优化算法（包括</a:t>
            </a:r>
            <a:r>
              <a:rPr lang="en-US" altLang="zh-CN" sz="2000" b="1" dirty="0">
                <a:solidFill>
                  <a:schemeClr val="accent2">
                    <a:lumMod val="75000"/>
                  </a:schemeClr>
                </a:solidFill>
              </a:rPr>
              <a:t>momentum</a:t>
            </a:r>
            <a:r>
              <a:rPr lang="zh-CN" altLang="en-US" sz="2000" b="1" dirty="0">
                <a:solidFill>
                  <a:schemeClr val="accent2">
                    <a:lumMod val="75000"/>
                  </a:schemeClr>
                </a:solidFill>
              </a:rPr>
              <a:t>和</a:t>
            </a:r>
            <a:r>
              <a:rPr lang="en-US" altLang="zh-CN" sz="2000" b="1" dirty="0">
                <a:solidFill>
                  <a:schemeClr val="accent2">
                    <a:lumMod val="75000"/>
                  </a:schemeClr>
                </a:solidFill>
              </a:rPr>
              <a:t>Adam</a:t>
            </a:r>
            <a:r>
              <a:rPr lang="zh-CN" altLang="en-US" sz="2000" b="1" dirty="0">
                <a:solidFill>
                  <a:schemeClr val="accent2">
                    <a:lumMod val="75000"/>
                  </a:schemeClr>
                </a:solidFill>
              </a:rPr>
              <a:t>），推荐</a:t>
            </a:r>
            <a:r>
              <a:rPr lang="en-US" altLang="zh-CN" sz="2000" b="1" dirty="0" err="1">
                <a:solidFill>
                  <a:schemeClr val="accent2">
                    <a:lumMod val="75000"/>
                  </a:schemeClr>
                </a:solidFill>
              </a:rPr>
              <a:t>RMSProp</a:t>
            </a:r>
            <a:r>
              <a:rPr lang="zh-CN" altLang="en-US" sz="2000" b="1" dirty="0">
                <a:solidFill>
                  <a:schemeClr val="accent2">
                    <a:lumMod val="75000"/>
                  </a:schemeClr>
                </a:solidFill>
              </a:rPr>
              <a:t>，</a:t>
            </a:r>
            <a:r>
              <a:rPr lang="en-US" altLang="zh-CN" sz="2000" b="1" dirty="0">
                <a:solidFill>
                  <a:schemeClr val="accent2">
                    <a:lumMod val="75000"/>
                  </a:schemeClr>
                </a:solidFill>
              </a:rPr>
              <a:t>SGD</a:t>
            </a:r>
            <a:r>
              <a:rPr lang="zh-CN" altLang="en-US" sz="2000" b="1" dirty="0">
                <a:solidFill>
                  <a:schemeClr val="accent2">
                    <a:lumMod val="75000"/>
                  </a:schemeClr>
                </a:solidFill>
              </a:rPr>
              <a:t>也行</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24410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7"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a:xfrm>
            <a:off x="3724508" y="3033133"/>
            <a:ext cx="4820778" cy="825190"/>
          </a:xfrm>
        </p:spPr>
        <p:txBody>
          <a:bodyPr/>
          <a:lstStyle/>
          <a:p>
            <a:r>
              <a:rPr kumimoji="1" lang="zh-CN" altLang="en-US" dirty="0"/>
              <a:t>结合卷积网络的优化</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实验中发现的问题</a:t>
            </a:r>
          </a:p>
        </p:txBody>
      </p:sp>
      <p:sp>
        <p:nvSpPr>
          <p:cNvPr id="35" name="矩形 34"/>
          <p:cNvSpPr/>
          <p:nvPr/>
        </p:nvSpPr>
        <p:spPr>
          <a:xfrm>
            <a:off x="2009334" y="1359998"/>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训练速度慢</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122417"/>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并不能提升生成的效果</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150549"/>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多样性不足的问题没有得到解决</a:t>
            </a:r>
            <a:endParaRPr kumimoji="1" lang="en-US" altLang="zh-CN" sz="2000" b="1" dirty="0">
              <a:solidFill>
                <a:schemeClr val="accent3">
                  <a:lumMod val="75000"/>
                </a:schemeClr>
              </a:solidFill>
              <a:latin typeface="Microsoft YaHei" charset="0"/>
              <a:ea typeface="Microsoft YaHei" charset="0"/>
            </a:endParaRPr>
          </a:p>
        </p:txBody>
      </p:sp>
      <p:sp>
        <p:nvSpPr>
          <p:cNvPr id="38" name="矩形 37"/>
          <p:cNvSpPr/>
          <p:nvPr/>
        </p:nvSpPr>
        <p:spPr>
          <a:xfrm>
            <a:off x="5945064" y="1359998"/>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对权重的</a:t>
            </a: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切片，影响了收敛速度</a:t>
            </a:r>
            <a:endParaRPr kumimoji="1" lang="en-US" altLang="zh-CN" sz="2000" b="1" dirty="0">
              <a:solidFill>
                <a:schemeClr val="accent3">
                  <a:lumMod val="50000"/>
                </a:schemeClr>
              </a:solidFill>
              <a:latin typeface="Microsoft YaHei" charset="0"/>
              <a:ea typeface="Microsoft YaHei" charset="0"/>
            </a:endParaRPr>
          </a:p>
        </p:txBody>
      </p:sp>
      <p:sp>
        <p:nvSpPr>
          <p:cNvPr id="39" name="矩形 38"/>
          <p:cNvSpPr/>
          <p:nvPr/>
        </p:nvSpPr>
        <p:spPr>
          <a:xfrm>
            <a:off x="5945064" y="2122416"/>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导致网络权值向两端集中，泛化能力大大减弱</a:t>
            </a:r>
            <a:endParaRPr kumimoji="1" lang="en-US" altLang="zh-CN" sz="2000" b="1" dirty="0">
              <a:solidFill>
                <a:schemeClr val="accent3">
                  <a:lumMod val="50000"/>
                </a:schemeClr>
              </a:solidFill>
              <a:latin typeface="Microsoft YaHei" charset="0"/>
              <a:ea typeface="Microsoft YaHei" charset="0"/>
            </a:endParaRPr>
          </a:p>
        </p:txBody>
      </p:sp>
      <p:sp>
        <p:nvSpPr>
          <p:cNvPr id="40" name="矩形 39"/>
          <p:cNvSpPr/>
          <p:nvPr/>
        </p:nvSpPr>
        <p:spPr>
          <a:xfrm>
            <a:off x="5945064" y="3150549"/>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多样性和网络结构的关系更大</a:t>
            </a:r>
            <a:endParaRPr kumimoji="1" lang="en-US" altLang="zh-CN" sz="2000" b="1" dirty="0">
              <a:solidFill>
                <a:schemeClr val="accent3">
                  <a:lumMod val="50000"/>
                </a:schemeClr>
              </a:solidFill>
              <a:latin typeface="Microsoft YaHei" charset="0"/>
              <a:ea typeface="Microsoft YaHei" charset="0"/>
            </a:endParaRPr>
          </a:p>
        </p:txBody>
      </p:sp>
      <p:sp>
        <p:nvSpPr>
          <p:cNvPr id="41" name="矩形 40"/>
          <p:cNvSpPr/>
          <p:nvPr/>
        </p:nvSpPr>
        <p:spPr>
          <a:xfrm>
            <a:off x="2009334" y="3778573"/>
            <a:ext cx="3935730" cy="492443"/>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操作的值如何设置较难调整</a:t>
            </a:r>
            <a:endParaRPr kumimoji="1" lang="en-US" altLang="zh-CN" sz="2000" b="1" dirty="0">
              <a:solidFill>
                <a:schemeClr val="accent3">
                  <a:lumMod val="75000"/>
                </a:schemeClr>
              </a:solidFill>
              <a:latin typeface="Microsoft YaHei" charset="0"/>
              <a:ea typeface="Microsoft YaHei" charset="0"/>
            </a:endParaRPr>
          </a:p>
        </p:txBody>
      </p:sp>
      <p:sp>
        <p:nvSpPr>
          <p:cNvPr id="42" name="矩形 41"/>
          <p:cNvSpPr/>
          <p:nvPr/>
        </p:nvSpPr>
        <p:spPr>
          <a:xfrm>
            <a:off x="5945064" y="3778573"/>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的范围较小，反向传播过程梯度消失，反之梯度爆炸</a:t>
            </a:r>
            <a:endParaRPr kumimoji="1" lang="en-US" altLang="zh-CN" sz="2000" b="1" dirty="0">
              <a:solidFill>
                <a:schemeClr val="accent3">
                  <a:lumMod val="50000"/>
                </a:schemeClr>
              </a:solidFill>
              <a:latin typeface="Microsoft YaHei" charset="0"/>
              <a:ea typeface="Microsoft YaHei" charset="0"/>
            </a:endParaRPr>
          </a:p>
        </p:txBody>
      </p:sp>
      <p:sp>
        <p:nvSpPr>
          <p:cNvPr id="43" name="矩形 42"/>
          <p:cNvSpPr/>
          <p:nvPr/>
        </p:nvSpPr>
        <p:spPr>
          <a:xfrm>
            <a:off x="2009334" y="4806706"/>
            <a:ext cx="3935730"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全连接网络空间开销巨大</a:t>
            </a:r>
            <a:endParaRPr kumimoji="1" lang="en-US" altLang="zh-CN" sz="2000" b="1" dirty="0">
              <a:solidFill>
                <a:schemeClr val="accent3">
                  <a:lumMod val="75000"/>
                </a:schemeClr>
              </a:solidFill>
              <a:latin typeface="Microsoft YaHei" charset="0"/>
              <a:ea typeface="Microsoft YaHei" charset="0"/>
            </a:endParaRPr>
          </a:p>
        </p:txBody>
      </p:sp>
      <p:sp>
        <p:nvSpPr>
          <p:cNvPr id="44" name="矩形 43"/>
          <p:cNvSpPr/>
          <p:nvPr/>
        </p:nvSpPr>
        <p:spPr>
          <a:xfrm>
            <a:off x="5945064" y="4806706"/>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图像数据量大，生成图像不宜用全连接网络</a:t>
            </a:r>
            <a:endParaRPr kumimoji="1" lang="en-US" altLang="zh-CN" sz="2000" b="1" dirty="0">
              <a:solidFill>
                <a:schemeClr val="accent3">
                  <a:lumMod val="50000"/>
                </a:schemeClr>
              </a:solidFill>
              <a:latin typeface="Microsoft YaHei" charset="0"/>
              <a:ea typeface="Microsoft YaHei" charset="0"/>
            </a:endParaRPr>
          </a:p>
        </p:txBody>
      </p:sp>
      <p:sp>
        <p:nvSpPr>
          <p:cNvPr id="45" name="矩形 44"/>
          <p:cNvSpPr/>
          <p:nvPr/>
        </p:nvSpPr>
        <p:spPr>
          <a:xfrm>
            <a:off x="2009334" y="5555764"/>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简单的全连接生成的图像噪点多</a:t>
            </a:r>
            <a:endParaRPr kumimoji="1" lang="en-US" altLang="zh-CN" sz="2000" b="1" dirty="0">
              <a:solidFill>
                <a:schemeClr val="accent3">
                  <a:lumMod val="75000"/>
                </a:schemeClr>
              </a:solidFill>
              <a:latin typeface="Microsoft YaHei" charset="0"/>
              <a:ea typeface="Microsoft YaHei" charset="0"/>
            </a:endParaRPr>
          </a:p>
        </p:txBody>
      </p:sp>
      <p:sp>
        <p:nvSpPr>
          <p:cNvPr id="46" name="矩形 45"/>
          <p:cNvSpPr/>
          <p:nvPr/>
        </p:nvSpPr>
        <p:spPr>
          <a:xfrm>
            <a:off x="5945064" y="5555763"/>
            <a:ext cx="5096316" cy="453457"/>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全连接中矩阵相乘权值影响大</a:t>
            </a:r>
            <a:endParaRPr kumimoji="1" lang="en-US" altLang="zh-CN" sz="2000" b="1" dirty="0">
              <a:solidFill>
                <a:schemeClr val="accent3">
                  <a:lumMod val="50000"/>
                </a:schemeClr>
              </a:solidFill>
              <a:latin typeface="Microsoft YaHei" charset="0"/>
              <a:ea typeface="Microsoft YaHei" charset="0"/>
            </a:endParaRPr>
          </a:p>
        </p:txBody>
      </p:sp>
    </p:spTree>
    <p:extLst>
      <p:ext uri="{BB962C8B-B14F-4D97-AF65-F5344CB8AC3E}">
        <p14:creationId xmlns:p14="http://schemas.microsoft.com/office/powerpoint/2010/main" val="1542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wd">
                                    <p:tmPct val="10000"/>
                                  </p:iterate>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type="wd">
                                    <p:tmPct val="10000"/>
                                  </p:iterate>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wd">
                                    <p:tmPct val="10000"/>
                                  </p:iterate>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iterate type="wd">
                                    <p:tmPct val="10000"/>
                                  </p:iterate>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iterate type="wd">
                                    <p:tmPct val="10000"/>
                                  </p:iterate>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iterate type="wd">
                                    <p:tmPct val="10000"/>
                                  </p:iterate>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结合卷积网络进行优化</a:t>
            </a:r>
          </a:p>
        </p:txBody>
      </p:sp>
      <p:sp>
        <p:nvSpPr>
          <p:cNvPr id="35" name="矩形 34"/>
          <p:cNvSpPr/>
          <p:nvPr/>
        </p:nvSpPr>
        <p:spPr>
          <a:xfrm>
            <a:off x="2009334" y="174861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生成器使用反卷积来扩充数据，判别器使用卷积来提取特征</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776751"/>
            <a:ext cx="9180636"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针对图像生成，生成器的输出使用</a:t>
            </a:r>
            <a:r>
              <a:rPr kumimoji="1" lang="en-US" altLang="zh-CN" sz="2000" b="1" dirty="0">
                <a:solidFill>
                  <a:schemeClr val="accent3">
                    <a:lumMod val="75000"/>
                  </a:schemeClr>
                </a:solidFill>
                <a:latin typeface="Microsoft YaHei" charset="0"/>
                <a:ea typeface="Microsoft YaHei" charset="0"/>
              </a:rPr>
              <a:t>sigmoid</a:t>
            </a:r>
            <a:r>
              <a:rPr kumimoji="1" lang="zh-CN" altLang="en-US" sz="2000" b="1" dirty="0">
                <a:solidFill>
                  <a:schemeClr val="accent3">
                    <a:lumMod val="75000"/>
                  </a:schemeClr>
                </a:solidFill>
                <a:latin typeface="Microsoft YaHei" charset="0"/>
                <a:ea typeface="Microsoft YaHei" charset="0"/>
              </a:rPr>
              <a:t>激活</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80488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更改</a:t>
            </a: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切片操作的方式</a:t>
            </a:r>
            <a:endParaRPr kumimoji="1" lang="en-US" altLang="zh-CN" sz="2000" b="1" dirty="0">
              <a:solidFill>
                <a:schemeClr val="accent3">
                  <a:lumMod val="75000"/>
                </a:schemeClr>
              </a:solidFill>
              <a:latin typeface="Microsoft YaHei" charset="0"/>
              <a:ea typeface="Microsoft YaHei" charset="0"/>
            </a:endParaRPr>
          </a:p>
        </p:txBody>
      </p:sp>
      <p:sp>
        <p:nvSpPr>
          <p:cNvPr id="41" name="矩形 40"/>
          <p:cNvSpPr/>
          <p:nvPr/>
        </p:nvSpPr>
        <p:spPr>
          <a:xfrm>
            <a:off x="2009334" y="4833017"/>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增加生成器的训练次数，提升训练速度</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5861150"/>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生成器最后增加一个卷积层，平滑噪点</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411282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41"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优化的效果</a:t>
            </a:r>
          </a:p>
        </p:txBody>
      </p:sp>
      <p:sp>
        <p:nvSpPr>
          <p:cNvPr id="4" name="矩形 3"/>
          <p:cNvSpPr/>
          <p:nvPr/>
        </p:nvSpPr>
        <p:spPr>
          <a:xfrm>
            <a:off x="2009334" y="195435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训练速度提升约</a:t>
            </a:r>
            <a:r>
              <a:rPr kumimoji="1" lang="en-US" altLang="zh-CN" sz="2000" b="1" dirty="0">
                <a:solidFill>
                  <a:schemeClr val="accent3">
                    <a:lumMod val="75000"/>
                  </a:schemeClr>
                </a:solidFill>
                <a:latin typeface="Microsoft YaHei" charset="0"/>
                <a:ea typeface="Microsoft YaHei" charset="0"/>
              </a:rPr>
              <a:t>30%</a:t>
            </a:r>
          </a:p>
        </p:txBody>
      </p:sp>
      <p:sp>
        <p:nvSpPr>
          <p:cNvPr id="5" name="矩形 4"/>
          <p:cNvSpPr/>
          <p:nvPr/>
        </p:nvSpPr>
        <p:spPr>
          <a:xfrm>
            <a:off x="2009334" y="2658641"/>
            <a:ext cx="9180636" cy="453457"/>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范围的设置较容易</a:t>
            </a:r>
            <a:endParaRPr kumimoji="1" lang="en-US" altLang="zh-CN" sz="2000" b="1" dirty="0">
              <a:solidFill>
                <a:schemeClr val="accent3">
                  <a:lumMod val="75000"/>
                </a:schemeClr>
              </a:solidFill>
              <a:latin typeface="Microsoft YaHei" charset="0"/>
              <a:ea typeface="Microsoft YaHei" charset="0"/>
            </a:endParaRPr>
          </a:p>
        </p:txBody>
      </p:sp>
      <p:sp>
        <p:nvSpPr>
          <p:cNvPr id="7" name="矩形 6"/>
          <p:cNvSpPr/>
          <p:nvPr/>
        </p:nvSpPr>
        <p:spPr>
          <a:xfrm>
            <a:off x="2009334" y="336292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空间开销大大减少</a:t>
            </a:r>
            <a:endParaRPr kumimoji="1" lang="en-US" altLang="zh-CN" sz="2000" b="1" dirty="0">
              <a:solidFill>
                <a:schemeClr val="accent3">
                  <a:lumMod val="75000"/>
                </a:schemeClr>
              </a:solidFill>
              <a:latin typeface="Microsoft YaHei" charset="0"/>
              <a:ea typeface="Microsoft YaHei" charset="0"/>
            </a:endParaRPr>
          </a:p>
        </p:txBody>
      </p:sp>
      <p:sp>
        <p:nvSpPr>
          <p:cNvPr id="10" name="矩形 9"/>
          <p:cNvSpPr/>
          <p:nvPr/>
        </p:nvSpPr>
        <p:spPr>
          <a:xfrm>
            <a:off x="2009334" y="406339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图像噪点较少</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4763864"/>
            <a:ext cx="9180636" cy="892552"/>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在使用</a:t>
            </a:r>
            <a:r>
              <a:rPr kumimoji="1" lang="en-US" altLang="zh-CN" sz="2000" b="1" dirty="0">
                <a:solidFill>
                  <a:schemeClr val="accent3">
                    <a:lumMod val="75000"/>
                  </a:schemeClr>
                </a:solidFill>
                <a:latin typeface="Microsoft YaHei" charset="0"/>
                <a:ea typeface="Microsoft YaHei" charset="0"/>
              </a:rPr>
              <a:t>DCGAN</a:t>
            </a:r>
            <a:r>
              <a:rPr kumimoji="1" lang="zh-CN" altLang="en-US" sz="2000" b="1" dirty="0">
                <a:solidFill>
                  <a:schemeClr val="accent3">
                    <a:lumMod val="75000"/>
                  </a:schemeClr>
                </a:solidFill>
                <a:latin typeface="Microsoft YaHei" charset="0"/>
                <a:ea typeface="Microsoft YaHei" charset="0"/>
              </a:rPr>
              <a:t>等成熟的图像生成对抗网络的网络结构后，多样性不足的问题得到解决，图像生成的效果相比较简单网络有明显进步</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20152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640704" y="660100"/>
            <a:ext cx="2910592" cy="2373032"/>
          </a:xfrm>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a:xfrm>
            <a:off x="4038998" y="3033132"/>
            <a:ext cx="4114004" cy="825190"/>
          </a:xfrm>
        </p:spPr>
        <p:txBody>
          <a:bodyPr/>
          <a:lstStyle/>
          <a:p>
            <a:r>
              <a:rPr kumimoji="1" lang="zh-CN" altLang="en-US" dirty="0"/>
              <a:t>在验证码数据集上的实验</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数据集的收集</a:t>
            </a:r>
          </a:p>
        </p:txBody>
      </p:sp>
      <p:sp>
        <p:nvSpPr>
          <p:cNvPr id="5" name="矩形 4"/>
          <p:cNvSpPr/>
          <p:nvPr/>
        </p:nvSpPr>
        <p:spPr>
          <a:xfrm>
            <a:off x="1027988" y="1177035"/>
            <a:ext cx="4767022" cy="453457"/>
          </a:xfrm>
          <a:prstGeom prst="rect">
            <a:avLst/>
          </a:prstGeom>
        </p:spPr>
        <p:txBody>
          <a:bodyPr wrap="square">
            <a:spAutoFit/>
          </a:bodyPr>
          <a:lstStyle/>
          <a:p>
            <a:pPr lvl="0">
              <a:lnSpc>
                <a:spcPct val="130000"/>
              </a:lnSpc>
            </a:pPr>
            <a:r>
              <a:rPr lang="en-US" altLang="zh-CN" sz="2000" b="1" dirty="0">
                <a:solidFill>
                  <a:schemeClr val="bg1">
                    <a:lumMod val="95000"/>
                  </a:schemeClr>
                </a:solidFill>
              </a:rPr>
              <a:t>Python</a:t>
            </a:r>
            <a:r>
              <a:rPr lang="zh-CN" altLang="en-US" sz="2000" b="1" dirty="0">
                <a:solidFill>
                  <a:schemeClr val="bg1">
                    <a:lumMod val="95000"/>
                  </a:schemeClr>
                </a:solidFill>
              </a:rPr>
              <a:t>爬虫</a:t>
            </a:r>
            <a:r>
              <a:rPr lang="en-US" altLang="zh-CN" sz="2000" b="1" dirty="0">
                <a:solidFill>
                  <a:schemeClr val="bg1">
                    <a:lumMod val="95000"/>
                  </a:schemeClr>
                </a:solidFill>
              </a:rPr>
              <a:t>mis.teach.ustc.edu.cn</a:t>
            </a:r>
          </a:p>
        </p:txBody>
      </p:sp>
      <p:sp>
        <p:nvSpPr>
          <p:cNvPr id="6" name="矩形 5"/>
          <p:cNvSpPr/>
          <p:nvPr/>
        </p:nvSpPr>
        <p:spPr>
          <a:xfrm>
            <a:off x="1027988" y="182789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高</a:t>
            </a:r>
            <a:r>
              <a:rPr lang="en-US" altLang="zh-CN" sz="2000" b="1" dirty="0">
                <a:solidFill>
                  <a:schemeClr val="bg1">
                    <a:lumMod val="95000"/>
                  </a:schemeClr>
                </a:solidFill>
              </a:rPr>
              <a:t>20px</a:t>
            </a:r>
            <a:r>
              <a:rPr lang="zh-CN" altLang="en-US" sz="2000" b="1" dirty="0">
                <a:solidFill>
                  <a:schemeClr val="bg1">
                    <a:lumMod val="95000"/>
                  </a:schemeClr>
                </a:solidFill>
              </a:rPr>
              <a:t>，长</a:t>
            </a:r>
            <a:r>
              <a:rPr lang="en-US" altLang="zh-CN" sz="2000" b="1" dirty="0">
                <a:solidFill>
                  <a:schemeClr val="bg1">
                    <a:lumMod val="95000"/>
                  </a:schemeClr>
                </a:solidFill>
              </a:rPr>
              <a:t>80px</a:t>
            </a:r>
            <a:r>
              <a:rPr lang="zh-CN" altLang="en-US" sz="2000" b="1" dirty="0">
                <a:solidFill>
                  <a:schemeClr val="bg1">
                    <a:lumMod val="95000"/>
                  </a:schemeClr>
                </a:solidFill>
              </a:rPr>
              <a:t>，三通道真彩图</a:t>
            </a:r>
            <a:endParaRPr lang="en-US" altLang="zh-CN" sz="2000" b="1" dirty="0">
              <a:solidFill>
                <a:schemeClr val="bg1">
                  <a:lumMod val="95000"/>
                </a:schemeClr>
              </a:solidFill>
            </a:endParaRPr>
          </a:p>
        </p:txBody>
      </p:sp>
      <p:sp>
        <p:nvSpPr>
          <p:cNvPr id="7" name="矩形 6"/>
          <p:cNvSpPr/>
          <p:nvPr/>
        </p:nvSpPr>
        <p:spPr>
          <a:xfrm>
            <a:off x="1027988" y="247875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四等分</a:t>
            </a:r>
            <a:r>
              <a:rPr lang="en-US" altLang="zh-CN" sz="2000" b="1" dirty="0">
                <a:solidFill>
                  <a:schemeClr val="bg1">
                    <a:lumMod val="95000"/>
                  </a:schemeClr>
                </a:solidFill>
              </a:rPr>
              <a:t>20*20</a:t>
            </a:r>
          </a:p>
        </p:txBody>
      </p:sp>
      <p:sp>
        <p:nvSpPr>
          <p:cNvPr id="8" name="矩形 7"/>
          <p:cNvSpPr/>
          <p:nvPr/>
        </p:nvSpPr>
        <p:spPr>
          <a:xfrm>
            <a:off x="1027988" y="312961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图像灰度化、二值化</a:t>
            </a:r>
            <a:endParaRPr lang="en-US" altLang="zh-CN" sz="2000" b="1" dirty="0">
              <a:solidFill>
                <a:schemeClr val="bg1">
                  <a:lumMod val="95000"/>
                </a:schemeClr>
              </a:solidFill>
            </a:endParaRPr>
          </a:p>
        </p:txBody>
      </p:sp>
      <p:pic>
        <p:nvPicPr>
          <p:cNvPr id="9" name="图片 8"/>
          <p:cNvPicPr>
            <a:picLocks noChangeAspect="1"/>
          </p:cNvPicPr>
          <p:nvPr/>
        </p:nvPicPr>
        <p:blipFill>
          <a:blip r:embed="rId3"/>
          <a:stretch>
            <a:fillRect/>
          </a:stretch>
        </p:blipFill>
        <p:spPr>
          <a:xfrm>
            <a:off x="5625074" y="1177035"/>
            <a:ext cx="6283091" cy="3189225"/>
          </a:xfrm>
          <a:prstGeom prst="rect">
            <a:avLst/>
          </a:prstGeom>
        </p:spPr>
      </p:pic>
      <p:pic>
        <p:nvPicPr>
          <p:cNvPr id="10" name="图片 9"/>
          <p:cNvPicPr>
            <a:picLocks noChangeAspect="1"/>
          </p:cNvPicPr>
          <p:nvPr/>
        </p:nvPicPr>
        <p:blipFill>
          <a:blip r:embed="rId4"/>
          <a:stretch>
            <a:fillRect/>
          </a:stretch>
        </p:blipFill>
        <p:spPr>
          <a:xfrm>
            <a:off x="5625074" y="697693"/>
            <a:ext cx="5825032" cy="1456258"/>
          </a:xfrm>
          <a:prstGeom prst="rect">
            <a:avLst/>
          </a:prstGeom>
        </p:spPr>
      </p:pic>
      <p:pic>
        <p:nvPicPr>
          <p:cNvPr id="11" name="图片 10"/>
          <p:cNvPicPr>
            <a:picLocks noChangeAspect="1"/>
          </p:cNvPicPr>
          <p:nvPr/>
        </p:nvPicPr>
        <p:blipFill>
          <a:blip r:embed="rId5"/>
          <a:stretch>
            <a:fillRect/>
          </a:stretch>
        </p:blipFill>
        <p:spPr>
          <a:xfrm>
            <a:off x="5625074" y="2437902"/>
            <a:ext cx="1644406" cy="1644406"/>
          </a:xfrm>
          <a:prstGeom prst="rect">
            <a:avLst/>
          </a:prstGeom>
        </p:spPr>
      </p:pic>
      <p:pic>
        <p:nvPicPr>
          <p:cNvPr id="12" name="图片 11"/>
          <p:cNvPicPr>
            <a:picLocks noChangeAspect="1"/>
          </p:cNvPicPr>
          <p:nvPr/>
        </p:nvPicPr>
        <p:blipFill>
          <a:blip r:embed="rId6"/>
          <a:stretch>
            <a:fillRect/>
          </a:stretch>
        </p:blipFill>
        <p:spPr>
          <a:xfrm>
            <a:off x="7749126" y="2437902"/>
            <a:ext cx="1644406" cy="1644406"/>
          </a:xfrm>
          <a:prstGeom prst="rect">
            <a:avLst/>
          </a:prstGeom>
        </p:spPr>
      </p:pic>
      <p:pic>
        <p:nvPicPr>
          <p:cNvPr id="13" name="图片 12"/>
          <p:cNvPicPr>
            <a:picLocks noChangeAspect="1"/>
          </p:cNvPicPr>
          <p:nvPr/>
        </p:nvPicPr>
        <p:blipFill>
          <a:blip r:embed="rId7"/>
          <a:stretch>
            <a:fillRect/>
          </a:stretch>
        </p:blipFill>
        <p:spPr>
          <a:xfrm>
            <a:off x="7700285" y="4366260"/>
            <a:ext cx="1645125" cy="1645125"/>
          </a:xfrm>
          <a:prstGeom prst="rect">
            <a:avLst/>
          </a:prstGeom>
        </p:spPr>
      </p:pic>
      <p:pic>
        <p:nvPicPr>
          <p:cNvPr id="14" name="图片 13"/>
          <p:cNvPicPr>
            <a:picLocks noChangeAspect="1"/>
          </p:cNvPicPr>
          <p:nvPr/>
        </p:nvPicPr>
        <p:blipFill>
          <a:blip r:embed="rId8"/>
          <a:stretch>
            <a:fillRect/>
          </a:stretch>
        </p:blipFill>
        <p:spPr>
          <a:xfrm>
            <a:off x="9803469" y="4366260"/>
            <a:ext cx="1646637" cy="1646637"/>
          </a:xfrm>
          <a:prstGeom prst="rect">
            <a:avLst/>
          </a:prstGeom>
        </p:spPr>
      </p:pic>
      <p:sp>
        <p:nvSpPr>
          <p:cNvPr id="15" name="矩形 14"/>
          <p:cNvSpPr/>
          <p:nvPr/>
        </p:nvSpPr>
        <p:spPr>
          <a:xfrm>
            <a:off x="1027988" y="3747937"/>
            <a:ext cx="4206505" cy="853567"/>
          </a:xfrm>
          <a:prstGeom prst="rect">
            <a:avLst/>
          </a:prstGeom>
        </p:spPr>
        <p:txBody>
          <a:bodyPr wrap="square">
            <a:spAutoFit/>
          </a:bodyPr>
          <a:lstStyle/>
          <a:p>
            <a:pPr lvl="0">
              <a:lnSpc>
                <a:spcPct val="130000"/>
              </a:lnSpc>
            </a:pPr>
            <a:r>
              <a:rPr lang="zh-CN" altLang="en-US" sz="2000" b="1" dirty="0">
                <a:solidFill>
                  <a:schemeClr val="bg1">
                    <a:lumMod val="95000"/>
                  </a:schemeClr>
                </a:solidFill>
              </a:rPr>
              <a:t>数字</a:t>
            </a:r>
            <a:r>
              <a:rPr lang="en-US" altLang="zh-CN" sz="2000" b="1" dirty="0">
                <a:solidFill>
                  <a:schemeClr val="bg1">
                    <a:lumMod val="95000"/>
                  </a:schemeClr>
                </a:solidFill>
              </a:rPr>
              <a:t>0-9</a:t>
            </a:r>
            <a:r>
              <a:rPr lang="zh-CN" altLang="en-US" sz="2000" b="1" dirty="0">
                <a:solidFill>
                  <a:schemeClr val="bg1">
                    <a:lumMod val="95000"/>
                  </a:schemeClr>
                </a:solidFill>
              </a:rPr>
              <a:t>和大写字母</a:t>
            </a:r>
            <a:r>
              <a:rPr lang="en-US" altLang="zh-CN" sz="2000" b="1" dirty="0">
                <a:solidFill>
                  <a:schemeClr val="bg1">
                    <a:lumMod val="95000"/>
                  </a:schemeClr>
                </a:solidFill>
              </a:rPr>
              <a:t>A-Z</a:t>
            </a:r>
            <a:r>
              <a:rPr lang="zh-CN" altLang="en-US" sz="2000" b="1" dirty="0">
                <a:solidFill>
                  <a:schemeClr val="bg1">
                    <a:lumMod val="95000"/>
                  </a:schemeClr>
                </a:solidFill>
              </a:rPr>
              <a:t>，除去</a:t>
            </a:r>
            <a:r>
              <a:rPr lang="en-US" altLang="zh-CN" sz="2000" b="1" dirty="0">
                <a:solidFill>
                  <a:schemeClr val="bg1">
                    <a:lumMod val="95000"/>
                  </a:schemeClr>
                </a:solidFill>
              </a:rPr>
              <a:t>0</a:t>
            </a:r>
            <a:r>
              <a:rPr lang="zh-CN" altLang="en-US" sz="2000" b="1" dirty="0">
                <a:solidFill>
                  <a:schemeClr val="bg1">
                    <a:lumMod val="95000"/>
                  </a:schemeClr>
                </a:solidFill>
              </a:rPr>
              <a:t>、</a:t>
            </a:r>
            <a:r>
              <a:rPr lang="en-US" altLang="zh-CN" sz="2000" b="1" dirty="0">
                <a:solidFill>
                  <a:schemeClr val="bg1">
                    <a:lumMod val="95000"/>
                  </a:schemeClr>
                </a:solidFill>
              </a:rPr>
              <a:t>1</a:t>
            </a:r>
            <a:r>
              <a:rPr lang="zh-CN" altLang="en-US" sz="2000" b="1" dirty="0">
                <a:solidFill>
                  <a:schemeClr val="bg1">
                    <a:lumMod val="95000"/>
                  </a:schemeClr>
                </a:solidFill>
              </a:rPr>
              <a:t>、</a:t>
            </a:r>
            <a:r>
              <a:rPr lang="en-US" altLang="zh-CN" sz="2000" b="1" dirty="0">
                <a:solidFill>
                  <a:schemeClr val="bg1">
                    <a:lumMod val="95000"/>
                  </a:schemeClr>
                </a:solidFill>
              </a:rPr>
              <a:t>I</a:t>
            </a:r>
            <a:r>
              <a:rPr lang="zh-CN" altLang="en-US" sz="2000" b="1" dirty="0">
                <a:solidFill>
                  <a:schemeClr val="bg1">
                    <a:lumMod val="95000"/>
                  </a:schemeClr>
                </a:solidFill>
              </a:rPr>
              <a:t>、</a:t>
            </a:r>
            <a:r>
              <a:rPr lang="en-US" altLang="zh-CN" sz="2000" b="1" dirty="0">
                <a:solidFill>
                  <a:schemeClr val="bg1">
                    <a:lumMod val="95000"/>
                  </a:schemeClr>
                </a:solidFill>
              </a:rPr>
              <a:t>O</a:t>
            </a:r>
            <a:r>
              <a:rPr lang="zh-CN" altLang="en-US" sz="2000" b="1" dirty="0">
                <a:solidFill>
                  <a:schemeClr val="bg1">
                    <a:lumMod val="95000"/>
                  </a:schemeClr>
                </a:solidFill>
              </a:rPr>
              <a:t>，一共</a:t>
            </a:r>
            <a:r>
              <a:rPr lang="en-US" altLang="zh-CN" sz="2000" b="1" dirty="0">
                <a:solidFill>
                  <a:schemeClr val="bg1">
                    <a:lumMod val="95000"/>
                  </a:schemeClr>
                </a:solidFill>
              </a:rPr>
              <a:t>32</a:t>
            </a:r>
            <a:r>
              <a:rPr lang="zh-CN" altLang="en-US" sz="2000" b="1" dirty="0">
                <a:solidFill>
                  <a:schemeClr val="bg1">
                    <a:lumMod val="95000"/>
                  </a:schemeClr>
                </a:solidFill>
              </a:rPr>
              <a:t>个。</a:t>
            </a:r>
            <a:endParaRPr lang="en-US" altLang="zh-CN" sz="2000" b="1" dirty="0">
              <a:solidFill>
                <a:schemeClr val="bg1">
                  <a:lumMod val="95000"/>
                </a:schemeClr>
              </a:solidFill>
            </a:endParaRPr>
          </a:p>
        </p:txBody>
      </p:sp>
    </p:spTree>
    <p:extLst>
      <p:ext uri="{BB962C8B-B14F-4D97-AF65-F5344CB8AC3E}">
        <p14:creationId xmlns:p14="http://schemas.microsoft.com/office/powerpoint/2010/main" val="405041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iterate type="wd">
                                    <p:tmPct val="10000"/>
                                  </p:iterate>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80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iterate type="wd">
                                    <p:tmPct val="10000"/>
                                  </p:iterate>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组合 169"/>
          <p:cNvGrpSpPr/>
          <p:nvPr/>
        </p:nvGrpSpPr>
        <p:grpSpPr>
          <a:xfrm>
            <a:off x="599291" y="1513114"/>
            <a:ext cx="3003882" cy="4512088"/>
            <a:chOff x="599291" y="1513114"/>
            <a:chExt cx="3003882" cy="4512088"/>
          </a:xfrm>
        </p:grpSpPr>
        <p:sp>
          <p:nvSpPr>
            <p:cNvPr id="6" name="流程图: 数据 5"/>
            <p:cNvSpPr/>
            <p:nvPr/>
          </p:nvSpPr>
          <p:spPr>
            <a:xfrm>
              <a:off x="1600198" y="151311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69" name="组合 168"/>
            <p:cNvGrpSpPr/>
            <p:nvPr/>
          </p:nvGrpSpPr>
          <p:grpSpPr>
            <a:xfrm>
              <a:off x="599291" y="1970230"/>
              <a:ext cx="3003882" cy="4054972"/>
              <a:chOff x="599291" y="1970230"/>
              <a:chExt cx="3003882" cy="4054972"/>
            </a:xfrm>
          </p:grpSpPr>
          <p:grpSp>
            <p:nvGrpSpPr>
              <p:cNvPr id="155" name="组合 154"/>
              <p:cNvGrpSpPr/>
              <p:nvPr/>
            </p:nvGrpSpPr>
            <p:grpSpPr>
              <a:xfrm>
                <a:off x="616205" y="1970230"/>
                <a:ext cx="2986968" cy="1360715"/>
                <a:chOff x="616205" y="1970230"/>
                <a:chExt cx="2986968" cy="1360715"/>
              </a:xfrm>
            </p:grpSpPr>
            <p:sp>
              <p:nvSpPr>
                <p:cNvPr id="5" name="矩形 4"/>
                <p:cNvSpPr/>
                <p:nvPr/>
              </p:nvSpPr>
              <p:spPr>
                <a:xfrm>
                  <a:off x="616205" y="1970230"/>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 name="直接连接符 9"/>
                <p:cNvCxnSpPr>
                  <a:cxnSpLocks/>
                  <a:stCxn id="5" idx="3"/>
                </p:cNvCxnSpPr>
                <p:nvPr/>
              </p:nvCxnSpPr>
              <p:spPr>
                <a:xfrm>
                  <a:off x="1611086" y="2389372"/>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直接箭头连接符 7"/>
                <p:cNvCxnSpPr>
                  <a:cxnSpLocks/>
                </p:cNvCxnSpPr>
                <p:nvPr/>
              </p:nvCxnSpPr>
              <p:spPr>
                <a:xfrm flipH="1">
                  <a:off x="2607129" y="1970230"/>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流程图: 数据 16"/>
                <p:cNvSpPr/>
                <p:nvPr/>
              </p:nvSpPr>
              <p:spPr>
                <a:xfrm>
                  <a:off x="1600198" y="287382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grpSp>
          <p:grpSp>
            <p:nvGrpSpPr>
              <p:cNvPr id="156" name="组合 155"/>
              <p:cNvGrpSpPr/>
              <p:nvPr/>
            </p:nvGrpSpPr>
            <p:grpSpPr>
              <a:xfrm>
                <a:off x="599291" y="3330945"/>
                <a:ext cx="3003881" cy="1355314"/>
                <a:chOff x="599291" y="3330945"/>
                <a:chExt cx="3003881" cy="1355314"/>
              </a:xfrm>
            </p:grpSpPr>
            <p:cxnSp>
              <p:nvCxnSpPr>
                <p:cNvPr id="23" name="直接箭头连接符 22"/>
                <p:cNvCxnSpPr>
                  <a:cxnSpLocks/>
                </p:cNvCxnSpPr>
                <p:nvPr/>
              </p:nvCxnSpPr>
              <p:spPr>
                <a:xfrm flipH="1">
                  <a:off x="2607130" y="3330945"/>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流程图: 数据 23"/>
                <p:cNvSpPr/>
                <p:nvPr/>
              </p:nvSpPr>
              <p:spPr>
                <a:xfrm>
                  <a:off x="1600197" y="4229143"/>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sp>
              <p:nvSpPr>
                <p:cNvPr id="25" name="矩形 24"/>
                <p:cNvSpPr/>
                <p:nvPr/>
              </p:nvSpPr>
              <p:spPr>
                <a:xfrm>
                  <a:off x="599291" y="3336346"/>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26" name="直接连接符 25"/>
                <p:cNvCxnSpPr>
                  <a:cxnSpLocks/>
                  <a:stCxn id="25" idx="3"/>
                </p:cNvCxnSpPr>
                <p:nvPr/>
              </p:nvCxnSpPr>
              <p:spPr>
                <a:xfrm>
                  <a:off x="1594172" y="3755488"/>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7" name="组合 156"/>
              <p:cNvGrpSpPr/>
              <p:nvPr/>
            </p:nvGrpSpPr>
            <p:grpSpPr>
              <a:xfrm>
                <a:off x="599291" y="4669888"/>
                <a:ext cx="3003881" cy="1355314"/>
                <a:chOff x="599291" y="4669888"/>
                <a:chExt cx="3003881" cy="1355314"/>
              </a:xfrm>
            </p:grpSpPr>
            <p:cxnSp>
              <p:nvCxnSpPr>
                <p:cNvPr id="27" name="直接箭头连接符 26"/>
                <p:cNvCxnSpPr>
                  <a:cxnSpLocks/>
                </p:cNvCxnSpPr>
                <p:nvPr/>
              </p:nvCxnSpPr>
              <p:spPr>
                <a:xfrm flipH="1">
                  <a:off x="2607130" y="46698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流程图: 数据 27"/>
                <p:cNvSpPr/>
                <p:nvPr/>
              </p:nvSpPr>
              <p:spPr>
                <a:xfrm>
                  <a:off x="1600197" y="55680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8*8*20</a:t>
                  </a:r>
                  <a:endParaRPr kumimoji="1" lang="zh-CN" altLang="en-US" dirty="0"/>
                </a:p>
              </p:txBody>
            </p:sp>
            <p:sp>
              <p:nvSpPr>
                <p:cNvPr id="29" name="矩形 28"/>
                <p:cNvSpPr/>
                <p:nvPr/>
              </p:nvSpPr>
              <p:spPr>
                <a:xfrm>
                  <a:off x="599291" y="46752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30" name="直接连接符 29"/>
                <p:cNvCxnSpPr>
                  <a:cxnSpLocks/>
                  <a:stCxn id="29" idx="3"/>
                </p:cNvCxnSpPr>
                <p:nvPr/>
              </p:nvCxnSpPr>
              <p:spPr>
                <a:xfrm>
                  <a:off x="1594172" y="50944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grpSp>
        <p:nvGrpSpPr>
          <p:cNvPr id="171" name="组合 170"/>
          <p:cNvGrpSpPr/>
          <p:nvPr/>
        </p:nvGrpSpPr>
        <p:grpSpPr>
          <a:xfrm>
            <a:off x="617326" y="1960070"/>
            <a:ext cx="3003881" cy="4049697"/>
            <a:chOff x="599292" y="6031874"/>
            <a:chExt cx="3003881" cy="4049697"/>
          </a:xfrm>
        </p:grpSpPr>
        <p:grpSp>
          <p:nvGrpSpPr>
            <p:cNvPr id="158" name="组合 157"/>
            <p:cNvGrpSpPr/>
            <p:nvPr/>
          </p:nvGrpSpPr>
          <p:grpSpPr>
            <a:xfrm>
              <a:off x="599292" y="6031874"/>
              <a:ext cx="3003881" cy="1355314"/>
              <a:chOff x="599292" y="6031874"/>
              <a:chExt cx="3003881" cy="1355314"/>
            </a:xfrm>
          </p:grpSpPr>
          <p:cxnSp>
            <p:nvCxnSpPr>
              <p:cNvPr id="31" name="直接箭头连接符 30"/>
              <p:cNvCxnSpPr>
                <a:cxnSpLocks/>
              </p:cNvCxnSpPr>
              <p:nvPr/>
            </p:nvCxnSpPr>
            <p:spPr>
              <a:xfrm flipH="1">
                <a:off x="2607131" y="6031874"/>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流程图: 数据 31"/>
              <p:cNvSpPr/>
              <p:nvPr/>
            </p:nvSpPr>
            <p:spPr>
              <a:xfrm>
                <a:off x="1600198" y="6930072"/>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33" name="矩形 32"/>
              <p:cNvSpPr/>
              <p:nvPr/>
            </p:nvSpPr>
            <p:spPr>
              <a:xfrm>
                <a:off x="599292" y="6037275"/>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34" name="直接连接符 33"/>
              <p:cNvCxnSpPr>
                <a:cxnSpLocks/>
                <a:stCxn id="33" idx="3"/>
              </p:cNvCxnSpPr>
              <p:nvPr/>
            </p:nvCxnSpPr>
            <p:spPr>
              <a:xfrm>
                <a:off x="1594173" y="6456417"/>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9" name="组合 158"/>
            <p:cNvGrpSpPr/>
            <p:nvPr/>
          </p:nvGrpSpPr>
          <p:grpSpPr>
            <a:xfrm>
              <a:off x="599292" y="7387188"/>
              <a:ext cx="3003881" cy="1355314"/>
              <a:chOff x="599292" y="7387188"/>
              <a:chExt cx="3003881" cy="1355314"/>
            </a:xfrm>
          </p:grpSpPr>
          <p:cxnSp>
            <p:nvCxnSpPr>
              <p:cNvPr id="59" name="直接箭头连接符 58"/>
              <p:cNvCxnSpPr>
                <a:cxnSpLocks/>
              </p:cNvCxnSpPr>
              <p:nvPr/>
            </p:nvCxnSpPr>
            <p:spPr>
              <a:xfrm flipH="1">
                <a:off x="2607131" y="73871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1600198" y="82853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61" name="矩形 60"/>
              <p:cNvSpPr/>
              <p:nvPr/>
            </p:nvSpPr>
            <p:spPr>
              <a:xfrm>
                <a:off x="599292" y="73925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62" name="直接连接符 61"/>
              <p:cNvCxnSpPr>
                <a:cxnSpLocks/>
                <a:stCxn id="61" idx="3"/>
              </p:cNvCxnSpPr>
              <p:nvPr/>
            </p:nvCxnSpPr>
            <p:spPr>
              <a:xfrm>
                <a:off x="1594173" y="78117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0" name="组合 159"/>
            <p:cNvGrpSpPr/>
            <p:nvPr/>
          </p:nvGrpSpPr>
          <p:grpSpPr>
            <a:xfrm>
              <a:off x="599292" y="8726257"/>
              <a:ext cx="3003881" cy="1355314"/>
              <a:chOff x="599292" y="8726257"/>
              <a:chExt cx="3003881" cy="1355314"/>
            </a:xfrm>
          </p:grpSpPr>
          <p:cxnSp>
            <p:nvCxnSpPr>
              <p:cNvPr id="71" name="直接箭头连接符 70"/>
              <p:cNvCxnSpPr>
                <a:cxnSpLocks/>
              </p:cNvCxnSpPr>
              <p:nvPr/>
            </p:nvCxnSpPr>
            <p:spPr>
              <a:xfrm flipH="1">
                <a:off x="2607131" y="8726257"/>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962445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2*2*50</a:t>
                </a:r>
                <a:endParaRPr kumimoji="1" lang="zh-CN" altLang="en-US" dirty="0"/>
              </a:p>
            </p:txBody>
          </p:sp>
          <p:sp>
            <p:nvSpPr>
              <p:cNvPr id="73" name="矩形 72"/>
              <p:cNvSpPr/>
              <p:nvPr/>
            </p:nvSpPr>
            <p:spPr>
              <a:xfrm>
                <a:off x="599292" y="8731658"/>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74" name="直接连接符 73"/>
              <p:cNvCxnSpPr>
                <a:cxnSpLocks/>
                <a:stCxn id="73" idx="3"/>
              </p:cNvCxnSpPr>
              <p:nvPr/>
            </p:nvCxnSpPr>
            <p:spPr>
              <a:xfrm>
                <a:off x="1594173" y="9150800"/>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00494"/>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网络结构：根据识别网络构建生成网络和判别网路，首先来看识别所用的网络</a:t>
            </a:r>
          </a:p>
        </p:txBody>
      </p:sp>
      <p:grpSp>
        <p:nvGrpSpPr>
          <p:cNvPr id="172" name="组合 171"/>
          <p:cNvGrpSpPr/>
          <p:nvPr/>
        </p:nvGrpSpPr>
        <p:grpSpPr>
          <a:xfrm>
            <a:off x="340398" y="1957491"/>
            <a:ext cx="3280881" cy="4072612"/>
            <a:chOff x="322292" y="10088243"/>
            <a:chExt cx="3280881" cy="4072612"/>
          </a:xfrm>
        </p:grpSpPr>
        <p:grpSp>
          <p:nvGrpSpPr>
            <p:cNvPr id="161" name="组合 160"/>
            <p:cNvGrpSpPr/>
            <p:nvPr/>
          </p:nvGrpSpPr>
          <p:grpSpPr>
            <a:xfrm>
              <a:off x="322292" y="10088243"/>
              <a:ext cx="3280881" cy="1355314"/>
              <a:chOff x="322292" y="10088243"/>
              <a:chExt cx="3280881" cy="1355314"/>
            </a:xfrm>
          </p:grpSpPr>
          <p:cxnSp>
            <p:nvCxnSpPr>
              <p:cNvPr id="75" name="直接箭头连接符 74"/>
              <p:cNvCxnSpPr>
                <a:cxnSpLocks/>
              </p:cNvCxnSpPr>
              <p:nvPr/>
            </p:nvCxnSpPr>
            <p:spPr>
              <a:xfrm flipH="1">
                <a:off x="2607131" y="100882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1600198" y="109864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1*200</a:t>
                </a:r>
                <a:endParaRPr kumimoji="1" lang="zh-CN" altLang="en-US" dirty="0"/>
              </a:p>
            </p:txBody>
          </p:sp>
          <p:sp>
            <p:nvSpPr>
              <p:cNvPr id="77" name="矩形 76"/>
              <p:cNvSpPr/>
              <p:nvPr/>
            </p:nvSpPr>
            <p:spPr>
              <a:xfrm>
                <a:off x="322292" y="10093644"/>
                <a:ext cx="1271882"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reshape</a:t>
                </a:r>
                <a:endParaRPr kumimoji="1" lang="zh-CN" altLang="en-US" dirty="0"/>
              </a:p>
            </p:txBody>
          </p:sp>
          <p:cxnSp>
            <p:nvCxnSpPr>
              <p:cNvPr id="78" name="直接连接符 77"/>
              <p:cNvCxnSpPr>
                <a:cxnSpLocks/>
                <a:stCxn id="77" idx="3"/>
              </p:cNvCxnSpPr>
              <p:nvPr/>
            </p:nvCxnSpPr>
            <p:spPr>
              <a:xfrm>
                <a:off x="1594174" y="10512786"/>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2" name="组合 161"/>
            <p:cNvGrpSpPr/>
            <p:nvPr/>
          </p:nvGrpSpPr>
          <p:grpSpPr>
            <a:xfrm>
              <a:off x="322292" y="11450228"/>
              <a:ext cx="3280881" cy="1355314"/>
              <a:chOff x="322292" y="11450228"/>
              <a:chExt cx="3280881" cy="1355314"/>
            </a:xfrm>
          </p:grpSpPr>
          <p:cxnSp>
            <p:nvCxnSpPr>
              <p:cNvPr id="79" name="直接箭头连接符 78"/>
              <p:cNvCxnSpPr>
                <a:cxnSpLocks/>
              </p:cNvCxnSpPr>
              <p:nvPr/>
            </p:nvCxnSpPr>
            <p:spPr>
              <a:xfrm flipH="1">
                <a:off x="2607131" y="1145022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流程图: 数据 79"/>
              <p:cNvSpPr/>
              <p:nvPr/>
            </p:nvSpPr>
            <p:spPr>
              <a:xfrm>
                <a:off x="1600198" y="1234842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1" name="矩形 80"/>
              <p:cNvSpPr/>
              <p:nvPr/>
            </p:nvSpPr>
            <p:spPr>
              <a:xfrm>
                <a:off x="322292" y="11455629"/>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200*500</a:t>
                </a:r>
              </a:p>
              <a:p>
                <a:pPr algn="ctr"/>
                <a:r>
                  <a:rPr kumimoji="1" lang="zh-CN" altLang="en-US" dirty="0"/>
                  <a:t>全连接</a:t>
                </a:r>
              </a:p>
            </p:txBody>
          </p:sp>
          <p:cxnSp>
            <p:nvCxnSpPr>
              <p:cNvPr id="82" name="直接连接符 81"/>
              <p:cNvCxnSpPr>
                <a:cxnSpLocks/>
                <a:stCxn id="81" idx="3"/>
              </p:cNvCxnSpPr>
              <p:nvPr/>
            </p:nvCxnSpPr>
            <p:spPr>
              <a:xfrm>
                <a:off x="1594173" y="1187477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3" name="组合 162"/>
            <p:cNvGrpSpPr/>
            <p:nvPr/>
          </p:nvGrpSpPr>
          <p:grpSpPr>
            <a:xfrm>
              <a:off x="599292" y="12805541"/>
              <a:ext cx="3003881" cy="1355314"/>
              <a:chOff x="599292" y="12805541"/>
              <a:chExt cx="3003881" cy="1355314"/>
            </a:xfrm>
          </p:grpSpPr>
          <p:cxnSp>
            <p:nvCxnSpPr>
              <p:cNvPr id="83" name="直接箭头连接符 82"/>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4" name="流程图: 数据 83"/>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5" name="矩形 84"/>
              <p:cNvSpPr/>
              <p:nvPr/>
            </p:nvSpPr>
            <p:spPr>
              <a:xfrm>
                <a:off x="599292" y="12810942"/>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86" name="直接连接符 85"/>
              <p:cNvCxnSpPr>
                <a:cxnSpLocks/>
                <a:stCxn id="85" idx="3"/>
              </p:cNvCxnSpPr>
              <p:nvPr/>
            </p:nvCxnSpPr>
            <p:spPr>
              <a:xfrm>
                <a:off x="1594173" y="13230084"/>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73" name="组合 172"/>
          <p:cNvGrpSpPr/>
          <p:nvPr/>
        </p:nvGrpSpPr>
        <p:grpSpPr>
          <a:xfrm>
            <a:off x="340326" y="1969500"/>
            <a:ext cx="3280881" cy="2710754"/>
            <a:chOff x="322292" y="14170343"/>
            <a:chExt cx="3280881" cy="2710754"/>
          </a:xfrm>
        </p:grpSpPr>
        <p:grpSp>
          <p:nvGrpSpPr>
            <p:cNvPr id="164" name="组合 163"/>
            <p:cNvGrpSpPr/>
            <p:nvPr/>
          </p:nvGrpSpPr>
          <p:grpSpPr>
            <a:xfrm>
              <a:off x="322292" y="14170343"/>
              <a:ext cx="3280881" cy="1355314"/>
              <a:chOff x="322292" y="14170343"/>
              <a:chExt cx="3280881" cy="1355314"/>
            </a:xfrm>
          </p:grpSpPr>
          <p:cxnSp>
            <p:nvCxnSpPr>
              <p:cNvPr id="90" name="直接箭头连接符 89"/>
              <p:cNvCxnSpPr>
                <a:cxnSpLocks/>
              </p:cNvCxnSpPr>
              <p:nvPr/>
            </p:nvCxnSpPr>
            <p:spPr>
              <a:xfrm flipH="1">
                <a:off x="2607131" y="141703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1" name="流程图: 数据 90"/>
              <p:cNvSpPr/>
              <p:nvPr/>
            </p:nvSpPr>
            <p:spPr>
              <a:xfrm>
                <a:off x="1600198" y="150685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a:t>
                </a:r>
                <a:endParaRPr kumimoji="1" lang="zh-CN" altLang="en-US" dirty="0"/>
              </a:p>
            </p:txBody>
          </p:sp>
          <p:sp>
            <p:nvSpPr>
              <p:cNvPr id="92" name="矩形 91"/>
              <p:cNvSpPr/>
              <p:nvPr/>
            </p:nvSpPr>
            <p:spPr>
              <a:xfrm>
                <a:off x="322292" y="14175744"/>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500</a:t>
                </a:r>
                <a:r>
                  <a:rPr kumimoji="1" lang="zh-CN" altLang="en-US" dirty="0"/>
                  <a:t>*</a:t>
                </a:r>
                <a:r>
                  <a:rPr kumimoji="1" lang="en-US" altLang="zh-CN" dirty="0"/>
                  <a:t>32</a:t>
                </a:r>
              </a:p>
              <a:p>
                <a:pPr algn="ctr"/>
                <a:r>
                  <a:rPr kumimoji="1" lang="zh-CN" altLang="en-US" dirty="0"/>
                  <a:t>全连接</a:t>
                </a:r>
              </a:p>
            </p:txBody>
          </p:sp>
          <p:cxnSp>
            <p:nvCxnSpPr>
              <p:cNvPr id="93" name="直接连接符 92"/>
              <p:cNvCxnSpPr>
                <a:cxnSpLocks/>
                <a:stCxn id="92" idx="3"/>
              </p:cNvCxnSpPr>
              <p:nvPr/>
            </p:nvCxnSpPr>
            <p:spPr>
              <a:xfrm>
                <a:off x="1594173" y="1459488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6" name="组合 165"/>
            <p:cNvGrpSpPr/>
            <p:nvPr/>
          </p:nvGrpSpPr>
          <p:grpSpPr>
            <a:xfrm>
              <a:off x="447040" y="15525783"/>
              <a:ext cx="3156133" cy="1355314"/>
              <a:chOff x="447040" y="15525783"/>
              <a:chExt cx="3156133" cy="1355314"/>
            </a:xfrm>
          </p:grpSpPr>
          <p:cxnSp>
            <p:nvCxnSpPr>
              <p:cNvPr id="98" name="直接箭头连接符 97"/>
              <p:cNvCxnSpPr>
                <a:cxnSpLocks/>
              </p:cNvCxnSpPr>
              <p:nvPr/>
            </p:nvCxnSpPr>
            <p:spPr>
              <a:xfrm flipH="1">
                <a:off x="2607131" y="1552578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1600198" y="1642398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y_: 1</a:t>
                </a:r>
                <a:r>
                  <a:rPr kumimoji="1" lang="zh-CN" altLang="en-US" dirty="0"/>
                  <a:t>*</a:t>
                </a:r>
                <a:r>
                  <a:rPr kumimoji="1" lang="en-US" altLang="zh-CN" dirty="0"/>
                  <a:t>32</a:t>
                </a:r>
                <a:endParaRPr kumimoji="1" lang="zh-CN" altLang="en-US" dirty="0"/>
              </a:p>
            </p:txBody>
          </p:sp>
          <p:sp>
            <p:nvSpPr>
              <p:cNvPr id="100" name="矩形 99"/>
              <p:cNvSpPr/>
              <p:nvPr/>
            </p:nvSpPr>
            <p:spPr>
              <a:xfrm>
                <a:off x="447040" y="15531184"/>
                <a:ext cx="11471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softmax</a:t>
                </a:r>
                <a:endParaRPr kumimoji="1" lang="zh-CN" altLang="en-US" dirty="0"/>
              </a:p>
            </p:txBody>
          </p:sp>
          <p:cxnSp>
            <p:nvCxnSpPr>
              <p:cNvPr id="101" name="直接连接符 100"/>
              <p:cNvCxnSpPr>
                <a:cxnSpLocks/>
                <a:stCxn id="100" idx="3"/>
              </p:cNvCxnSpPr>
              <p:nvPr/>
            </p:nvCxnSpPr>
            <p:spPr>
              <a:xfrm>
                <a:off x="1594173" y="1595032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67" name="组合 166"/>
          <p:cNvGrpSpPr/>
          <p:nvPr/>
        </p:nvGrpSpPr>
        <p:grpSpPr>
          <a:xfrm>
            <a:off x="2619068" y="3348306"/>
            <a:ext cx="3879703" cy="3336585"/>
            <a:chOff x="1812352" y="5849048"/>
            <a:chExt cx="3879703" cy="3336585"/>
          </a:xfrm>
        </p:grpSpPr>
        <p:sp>
          <p:nvSpPr>
            <p:cNvPr id="104" name="流程图: 数据 103"/>
            <p:cNvSpPr/>
            <p:nvPr/>
          </p:nvSpPr>
          <p:spPr>
            <a:xfrm>
              <a:off x="3228253" y="5849048"/>
              <a:ext cx="246380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 1</a:t>
              </a:r>
              <a:r>
                <a:rPr kumimoji="1" lang="zh-CN" altLang="en-US" dirty="0"/>
                <a:t>*</a:t>
              </a:r>
              <a:r>
                <a:rPr kumimoji="1" lang="en-US" altLang="zh-CN" dirty="0"/>
                <a:t>32</a:t>
              </a:r>
              <a:endParaRPr kumimoji="1" lang="zh-CN" altLang="en-US" dirty="0"/>
            </a:p>
          </p:txBody>
        </p:sp>
        <p:cxnSp>
          <p:nvCxnSpPr>
            <p:cNvPr id="106" name="连接符: 肘形 105"/>
            <p:cNvCxnSpPr>
              <a:cxnSpLocks/>
              <a:endCxn id="116" idx="1"/>
            </p:cNvCxnSpPr>
            <p:nvPr/>
          </p:nvCxnSpPr>
          <p:spPr>
            <a:xfrm rot="16200000" flipH="1">
              <a:off x="1609875" y="7394944"/>
              <a:ext cx="1536050" cy="1131096"/>
            </a:xfrm>
            <a:prstGeom prst="bentConnector3">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连接符: 肘形 107"/>
            <p:cNvCxnSpPr>
              <a:cxnSpLocks/>
              <a:stCxn id="104" idx="4"/>
              <a:endCxn id="116" idx="1"/>
            </p:cNvCxnSpPr>
            <p:nvPr/>
          </p:nvCxnSpPr>
          <p:spPr>
            <a:xfrm rot="5400000">
              <a:off x="2490625" y="6758987"/>
              <a:ext cx="2422353" cy="1516706"/>
            </a:xfrm>
            <a:prstGeom prst="bentConnector3">
              <a:avLst>
                <a:gd name="adj1" fmla="val 68035"/>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210201" y="7211050"/>
              <a:ext cx="1800432" cy="704242"/>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交叉熵</a:t>
              </a:r>
              <a:endParaRPr kumimoji="1" lang="en-US" altLang="zh-CN" dirty="0"/>
            </a:p>
            <a:p>
              <a:pPr algn="ctr"/>
              <a:r>
                <a:rPr kumimoji="1" lang="en-US" altLang="zh-CN" dirty="0"/>
                <a:t>y * tf.log(y_)</a:t>
              </a:r>
              <a:endParaRPr kumimoji="1" lang="zh-CN" altLang="en-US" dirty="0"/>
            </a:p>
          </p:txBody>
        </p:sp>
        <p:sp>
          <p:nvSpPr>
            <p:cNvPr id="116" name="流程图: 数据 115"/>
            <p:cNvSpPr/>
            <p:nvPr/>
          </p:nvSpPr>
          <p:spPr>
            <a:xfrm>
              <a:off x="1941960" y="87285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loss</a:t>
              </a:r>
              <a:endParaRPr kumimoji="1" lang="zh-CN" altLang="en-US" dirty="0"/>
            </a:p>
          </p:txBody>
        </p:sp>
      </p:grpSp>
      <p:grpSp>
        <p:nvGrpSpPr>
          <p:cNvPr id="200" name="组合 199"/>
          <p:cNvGrpSpPr/>
          <p:nvPr/>
        </p:nvGrpSpPr>
        <p:grpSpPr>
          <a:xfrm>
            <a:off x="3420910" y="3576864"/>
            <a:ext cx="4524340" cy="2165267"/>
            <a:chOff x="3420910" y="3576864"/>
            <a:chExt cx="4524340" cy="2165267"/>
          </a:xfrm>
        </p:grpSpPr>
        <p:sp>
          <p:nvSpPr>
            <p:cNvPr id="150" name="流程图: 数据 149"/>
            <p:cNvSpPr/>
            <p:nvPr/>
          </p:nvSpPr>
          <p:spPr>
            <a:xfrm>
              <a:off x="5942275" y="528501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err="1"/>
                <a:t>accuarcy</a:t>
              </a:r>
              <a:endParaRPr kumimoji="1" lang="zh-CN" altLang="en-US" dirty="0"/>
            </a:p>
          </p:txBody>
        </p:sp>
        <p:grpSp>
          <p:nvGrpSpPr>
            <p:cNvPr id="199" name="组合 198"/>
            <p:cNvGrpSpPr/>
            <p:nvPr/>
          </p:nvGrpSpPr>
          <p:grpSpPr>
            <a:xfrm>
              <a:off x="3420910" y="3576864"/>
              <a:ext cx="3522853" cy="1708151"/>
              <a:chOff x="3420910" y="3576864"/>
              <a:chExt cx="3522853" cy="1708151"/>
            </a:xfrm>
          </p:grpSpPr>
          <p:cxnSp>
            <p:nvCxnSpPr>
              <p:cNvPr id="133" name="连接符: 肘形 132"/>
              <p:cNvCxnSpPr>
                <a:cxnSpLocks/>
                <a:stCxn id="104" idx="5"/>
                <a:endCxn id="150" idx="1"/>
              </p:cNvCxnSpPr>
              <p:nvPr/>
            </p:nvCxnSpPr>
            <p:spPr>
              <a:xfrm>
                <a:off x="6252391" y="3576864"/>
                <a:ext cx="691372" cy="1708151"/>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3" name="连接符: 肘形 152"/>
              <p:cNvCxnSpPr>
                <a:stCxn id="99" idx="5"/>
                <a:endCxn id="150" idx="1"/>
              </p:cNvCxnSpPr>
              <p:nvPr/>
            </p:nvCxnSpPr>
            <p:spPr>
              <a:xfrm>
                <a:off x="3420910" y="4451696"/>
                <a:ext cx="3522853" cy="833319"/>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203" name="文本占位符 1"/>
          <p:cNvSpPr txBox="1">
            <a:spLocks/>
          </p:cNvSpPr>
          <p:nvPr/>
        </p:nvSpPr>
        <p:spPr>
          <a:xfrm>
            <a:off x="7945250" y="708693"/>
            <a:ext cx="3215380" cy="102866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实验证明，准确率几乎为</a:t>
            </a:r>
            <a:r>
              <a:rPr lang="en-US" altLang="zh-CN" sz="2000" dirty="0">
                <a:solidFill>
                  <a:srgbClr val="0070C0"/>
                </a:solidFill>
              </a:rPr>
              <a:t>100%</a:t>
            </a:r>
            <a:endParaRPr lang="zh-CN" altLang="en-US" sz="2000" dirty="0">
              <a:solidFill>
                <a:srgbClr val="0070C0"/>
              </a:solidFill>
            </a:endParaRPr>
          </a:p>
        </p:txBody>
      </p:sp>
      <p:pic>
        <p:nvPicPr>
          <p:cNvPr id="204" name="图片 203"/>
          <p:cNvPicPr>
            <a:picLocks noChangeAspect="1"/>
          </p:cNvPicPr>
          <p:nvPr/>
        </p:nvPicPr>
        <p:blipFill>
          <a:blip r:embed="rId3"/>
          <a:stretch>
            <a:fillRect/>
          </a:stretch>
        </p:blipFill>
        <p:spPr>
          <a:xfrm>
            <a:off x="1886893" y="1813741"/>
            <a:ext cx="9644617" cy="3231639"/>
          </a:xfrm>
          <a:prstGeom prst="rect">
            <a:avLst/>
          </a:prstGeom>
        </p:spPr>
      </p:pic>
    </p:spTree>
    <p:extLst>
      <p:ext uri="{BB962C8B-B14F-4D97-AF65-F5344CB8AC3E}">
        <p14:creationId xmlns:p14="http://schemas.microsoft.com/office/powerpoint/2010/main" val="13139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xEl>
                                              <p:pRg st="0" end="0"/>
                                            </p:txEl>
                                          </p:spTgt>
                                        </p:tgtEl>
                                      </p:cBhvr>
                                    </p:animEffect>
                                    <p:set>
                                      <p:cBhvr>
                                        <p:cTn id="12" dur="1" fill="hold">
                                          <p:stCondLst>
                                            <p:cond delay="499"/>
                                          </p:stCondLst>
                                        </p:cTn>
                                        <p:tgtEl>
                                          <p:spTgt spid="2">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42" presetClass="path" presetSubtype="0" accel="50000" decel="50000" fill="hold" nodeType="withEffect">
                                  <p:stCondLst>
                                    <p:cond delay="0"/>
                                  </p:stCondLst>
                                  <p:childTnLst>
                                    <p:animMotion origin="layout" path="M 4.16667E-6 2.96296E-6 L 0.00013 -0.59098 " pathEditMode="relative" rAng="0" ptsTypes="AA">
                                      <p:cBhvr>
                                        <p:cTn id="17" dur="1000" fill="hold"/>
                                        <p:tgtEl>
                                          <p:spTgt spid="170"/>
                                        </p:tgtEl>
                                        <p:attrNameLst>
                                          <p:attrName>ppt_x</p:attrName>
                                          <p:attrName>ppt_y</p:attrName>
                                        </p:attrNameLst>
                                      </p:cBhvr>
                                      <p:rCtr x="0" y="-29560"/>
                                    </p:animMotion>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wipe(up)">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0"/>
                                        </p:tgtEl>
                                      </p:cBhvr>
                                    </p:animEffect>
                                    <p:set>
                                      <p:cBhvr>
                                        <p:cTn id="26" dur="1" fill="hold">
                                          <p:stCondLst>
                                            <p:cond delay="499"/>
                                          </p:stCondLst>
                                        </p:cTn>
                                        <p:tgtEl>
                                          <p:spTgt spid="170"/>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1.875E-6 1.48148E-6 L -0.0013 -0.59144 " pathEditMode="relative" rAng="0" ptsTypes="AA">
                                      <p:cBhvr>
                                        <p:cTn id="28" dur="1000" fill="hold"/>
                                        <p:tgtEl>
                                          <p:spTgt spid="171"/>
                                        </p:tgtEl>
                                        <p:attrNameLst>
                                          <p:attrName>ppt_x</p:attrName>
                                          <p:attrName>ppt_y</p:attrName>
                                        </p:attrNameLst>
                                      </p:cBhvr>
                                      <p:rCtr x="-65" y="-29583"/>
                                    </p:animMotion>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wipe(up)">
                                      <p:cBhvr>
                                        <p:cTn id="32" dur="500"/>
                                        <p:tgtEl>
                                          <p:spTgt spid="1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1"/>
                                        </p:tgtEl>
                                      </p:cBhvr>
                                    </p:animEffect>
                                    <p:set>
                                      <p:cBhvr>
                                        <p:cTn id="37" dur="1" fill="hold">
                                          <p:stCondLst>
                                            <p:cond delay="499"/>
                                          </p:stCondLst>
                                        </p:cTn>
                                        <p:tgtEl>
                                          <p:spTgt spid="171"/>
                                        </p:tgtEl>
                                        <p:attrNameLst>
                                          <p:attrName>style.visibility</p:attrName>
                                        </p:attrNameLst>
                                      </p:cBhvr>
                                      <p:to>
                                        <p:strVal val="hidden"/>
                                      </p:to>
                                    </p:set>
                                  </p:childTnLst>
                                </p:cTn>
                              </p:par>
                              <p:par>
                                <p:cTn id="38" presetID="42" presetClass="path" presetSubtype="0" accel="50000" decel="50000" fill="hold" nodeType="withEffect">
                                  <p:stCondLst>
                                    <p:cond delay="0"/>
                                  </p:stCondLst>
                                  <p:childTnLst>
                                    <p:animMotion origin="layout" path="M 2.08333E-7 4.07407E-6 L 0.00013 -0.5926 " pathEditMode="relative" rAng="0" ptsTypes="AA">
                                      <p:cBhvr>
                                        <p:cTn id="39" dur="1000" fill="hold"/>
                                        <p:tgtEl>
                                          <p:spTgt spid="172"/>
                                        </p:tgtEl>
                                        <p:attrNameLst>
                                          <p:attrName>ppt_x</p:attrName>
                                          <p:attrName>ppt_y</p:attrName>
                                        </p:attrNameLst>
                                      </p:cBhvr>
                                      <p:rCtr x="0" y="-29630"/>
                                    </p:animMotion>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wipe(up)">
                                      <p:cBhvr>
                                        <p:cTn id="43" dur="500"/>
                                        <p:tgtEl>
                                          <p:spTgt spid="173"/>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up)">
                                      <p:cBhvr>
                                        <p:cTn id="47" dur="500"/>
                                        <p:tgtEl>
                                          <p:spTgt spid="167"/>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200"/>
                                        </p:tgtEl>
                                        <p:attrNameLst>
                                          <p:attrName>style.visibility</p:attrName>
                                        </p:attrNameLst>
                                      </p:cBhvr>
                                      <p:to>
                                        <p:strVal val="visible"/>
                                      </p:to>
                                    </p:set>
                                    <p:animEffect transition="in" filter="wipe(left)">
                                      <p:cBhvr>
                                        <p:cTn id="51" dur="500"/>
                                        <p:tgtEl>
                                          <p:spTgt spid="20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73"/>
                                        </p:tgtEl>
                                      </p:cBhvr>
                                    </p:animEffect>
                                    <p:set>
                                      <p:cBhvr>
                                        <p:cTn id="56" dur="1" fill="hold">
                                          <p:stCondLst>
                                            <p:cond delay="499"/>
                                          </p:stCondLst>
                                        </p:cTn>
                                        <p:tgtEl>
                                          <p:spTgt spid="1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67"/>
                                        </p:tgtEl>
                                      </p:cBhvr>
                                    </p:animEffect>
                                    <p:set>
                                      <p:cBhvr>
                                        <p:cTn id="59" dur="1" fill="hold">
                                          <p:stCondLst>
                                            <p:cond delay="499"/>
                                          </p:stCondLst>
                                        </p:cTn>
                                        <p:tgtEl>
                                          <p:spTgt spid="16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00"/>
                                        </p:tgtEl>
                                      </p:cBhvr>
                                    </p:animEffect>
                                    <p:set>
                                      <p:cBhvr>
                                        <p:cTn id="62" dur="1" fill="hold">
                                          <p:stCondLst>
                                            <p:cond delay="499"/>
                                          </p:stCondLst>
                                        </p:cTn>
                                        <p:tgtEl>
                                          <p:spTgt spid="20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1"/>
                                        </p:tgtEl>
                                      </p:cBhvr>
                                    </p:animEffect>
                                    <p:set>
                                      <p:cBhvr>
                                        <p:cTn id="65" dur="1" fill="hold">
                                          <p:stCondLst>
                                            <p:cond delay="499"/>
                                          </p:stCondLst>
                                        </p:cTn>
                                        <p:tgtEl>
                                          <p:spTgt spid="17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72"/>
                                        </p:tgtEl>
                                      </p:cBhvr>
                                    </p:animEffect>
                                    <p:set>
                                      <p:cBhvr>
                                        <p:cTn id="68" dur="1" fill="hold">
                                          <p:stCondLst>
                                            <p:cond delay="499"/>
                                          </p:stCondLst>
                                        </p:cTn>
                                        <p:tgtEl>
                                          <p:spTgt spid="172"/>
                                        </p:tgtEl>
                                        <p:attrNameLst>
                                          <p:attrName>style.visibility</p:attrName>
                                        </p:attrNameLst>
                                      </p:cBhvr>
                                      <p:to>
                                        <p:strVal val="hidden"/>
                                      </p:to>
                                    </p:set>
                                  </p:childTnLst>
                                </p:cTn>
                              </p:par>
                              <p:par>
                                <p:cTn id="69" presetID="42" presetClass="entr" presetSubtype="0" fill="hold" grpId="0" nodeType="with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fade">
                                      <p:cBhvr>
                                        <p:cTn id="71" dur="1000"/>
                                        <p:tgtEl>
                                          <p:spTgt spid="203"/>
                                        </p:tgtEl>
                                      </p:cBhvr>
                                    </p:animEffect>
                                    <p:anim calcmode="lin" valueType="num">
                                      <p:cBhvr>
                                        <p:cTn id="72" dur="1000" fill="hold"/>
                                        <p:tgtEl>
                                          <p:spTgt spid="203"/>
                                        </p:tgtEl>
                                        <p:attrNameLst>
                                          <p:attrName>ppt_x</p:attrName>
                                        </p:attrNameLst>
                                      </p:cBhvr>
                                      <p:tavLst>
                                        <p:tav tm="0">
                                          <p:val>
                                            <p:strVal val="#ppt_x"/>
                                          </p:val>
                                        </p:tav>
                                        <p:tav tm="100000">
                                          <p:val>
                                            <p:strVal val="#ppt_x"/>
                                          </p:val>
                                        </p:tav>
                                      </p:tavLst>
                                    </p:anim>
                                    <p:anim calcmode="lin" valueType="num">
                                      <p:cBhvr>
                                        <p:cTn id="73" dur="1000" fill="hold"/>
                                        <p:tgtEl>
                                          <p:spTgt spid="20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1000"/>
                                        <p:tgtEl>
                                          <p:spTgt spid="204"/>
                                        </p:tgtEl>
                                      </p:cBhvr>
                                    </p:animEffect>
                                    <p:anim calcmode="lin" valueType="num">
                                      <p:cBhvr>
                                        <p:cTn id="77" dur="1000" fill="hold"/>
                                        <p:tgtEl>
                                          <p:spTgt spid="204"/>
                                        </p:tgtEl>
                                        <p:attrNameLst>
                                          <p:attrName>ppt_x</p:attrName>
                                        </p:attrNameLst>
                                      </p:cBhvr>
                                      <p:tavLst>
                                        <p:tav tm="0">
                                          <p:val>
                                            <p:strVal val="#ppt_x"/>
                                          </p:val>
                                        </p:tav>
                                        <p:tav tm="100000">
                                          <p:val>
                                            <p:strVal val="#ppt_x"/>
                                          </p:val>
                                        </p:tav>
                                      </p:tavLst>
                                    </p:anim>
                                    <p:anim calcmode="lin" valueType="num">
                                      <p:cBhvr>
                                        <p:cTn id="78"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11570"/>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a:t>
            </a:r>
          </a:p>
        </p:txBody>
      </p:sp>
      <p:sp>
        <p:nvSpPr>
          <p:cNvPr id="21"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63" name="组合 62"/>
          <p:cNvGrpSpPr/>
          <p:nvPr/>
        </p:nvGrpSpPr>
        <p:grpSpPr>
          <a:xfrm>
            <a:off x="830330" y="1632965"/>
            <a:ext cx="3497435" cy="4508836"/>
            <a:chOff x="474730" y="1632965"/>
            <a:chExt cx="3497435" cy="4508836"/>
          </a:xfrm>
        </p:grpSpPr>
        <p:sp>
          <p:nvSpPr>
            <p:cNvPr id="13" name="流程图: 数据 12"/>
            <p:cNvSpPr/>
            <p:nvPr/>
          </p:nvSpPr>
          <p:spPr>
            <a:xfrm>
              <a:off x="1969190" y="163296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616206" y="2090080"/>
              <a:ext cx="3355959" cy="1355314"/>
              <a:chOff x="247214" y="12805541"/>
              <a:chExt cx="3355959" cy="1355314"/>
            </a:xfrm>
          </p:grpSpPr>
          <p:cxnSp>
            <p:nvCxnSpPr>
              <p:cNvPr id="8" name="直接箭头连接符 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流程图: 数据 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0" name="矩形 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128*1024</a:t>
                </a:r>
              </a:p>
              <a:p>
                <a:pPr algn="ctr"/>
                <a:r>
                  <a:rPr kumimoji="1" lang="zh-CN" altLang="en-US" dirty="0"/>
                  <a:t>全连接</a:t>
                </a:r>
              </a:p>
            </p:txBody>
          </p:sp>
          <p:cxnSp>
            <p:nvCxnSpPr>
              <p:cNvPr id="11" name="直接连接符 10"/>
              <p:cNvCxnSpPr>
                <a:cxnSpLocks/>
                <a:stCxn id="1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23" name="组合 22"/>
            <p:cNvGrpSpPr/>
            <p:nvPr/>
          </p:nvGrpSpPr>
          <p:grpSpPr>
            <a:xfrm>
              <a:off x="608974" y="4786487"/>
              <a:ext cx="3355959" cy="1355314"/>
              <a:chOff x="247214" y="12805541"/>
              <a:chExt cx="3355959" cy="1355314"/>
            </a:xfrm>
          </p:grpSpPr>
          <p:cxnSp>
            <p:nvCxnSpPr>
              <p:cNvPr id="24" name="直接箭头连接符 2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流程图: 数据 2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26" name="矩形 25"/>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p:txBody>
          </p:sp>
          <p:cxnSp>
            <p:nvCxnSpPr>
              <p:cNvPr id="27" name="直接连接符 26"/>
              <p:cNvCxnSpPr>
                <a:cxnSpLocks/>
                <a:stCxn id="2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46" name="组合 45"/>
            <p:cNvGrpSpPr/>
            <p:nvPr/>
          </p:nvGrpSpPr>
          <p:grpSpPr>
            <a:xfrm>
              <a:off x="474730" y="3450903"/>
              <a:ext cx="3490203" cy="1355314"/>
              <a:chOff x="112970" y="12805541"/>
              <a:chExt cx="3490203" cy="1355314"/>
            </a:xfrm>
          </p:grpSpPr>
          <p:cxnSp>
            <p:nvCxnSpPr>
              <p:cNvPr id="47" name="直接箭头连接符 4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流程图: 数据 4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49" name="矩形 48"/>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50" name="直接连接符 49"/>
              <p:cNvCxnSpPr>
                <a:cxnSpLocks/>
                <a:stCxn id="49"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62" name="组合 61"/>
          <p:cNvGrpSpPr/>
          <p:nvPr/>
        </p:nvGrpSpPr>
        <p:grpSpPr>
          <a:xfrm>
            <a:off x="837562" y="2095481"/>
            <a:ext cx="3490203" cy="4056719"/>
            <a:chOff x="5051097" y="1788638"/>
            <a:chExt cx="3490203" cy="4056719"/>
          </a:xfrm>
        </p:grpSpPr>
        <p:grpSp>
          <p:nvGrpSpPr>
            <p:cNvPr id="29" name="组合 28"/>
            <p:cNvGrpSpPr/>
            <p:nvPr/>
          </p:nvGrpSpPr>
          <p:grpSpPr>
            <a:xfrm>
              <a:off x="5107615" y="1788638"/>
              <a:ext cx="3433685" cy="1355314"/>
              <a:chOff x="169488" y="12805541"/>
              <a:chExt cx="3433685" cy="1355314"/>
            </a:xfrm>
          </p:grpSpPr>
          <p:cxnSp>
            <p:nvCxnSpPr>
              <p:cNvPr id="30" name="直接箭头连接符 2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流程图: 数据 3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2" name="矩形 31"/>
              <p:cNvSpPr/>
              <p:nvPr/>
            </p:nvSpPr>
            <p:spPr>
              <a:xfrm>
                <a:off x="169488" y="12810942"/>
                <a:ext cx="1424686"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3200</a:t>
                </a:r>
              </a:p>
              <a:p>
                <a:pPr algn="ctr"/>
                <a:r>
                  <a:rPr kumimoji="1" lang="zh-CN" altLang="en-US" dirty="0"/>
                  <a:t>全连接</a:t>
                </a:r>
              </a:p>
            </p:txBody>
          </p:sp>
          <p:cxnSp>
            <p:nvCxnSpPr>
              <p:cNvPr id="33" name="直接连接符 32"/>
              <p:cNvCxnSpPr>
                <a:cxnSpLocks/>
                <a:stCxn id="3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36" name="组合 35"/>
            <p:cNvGrpSpPr/>
            <p:nvPr/>
          </p:nvGrpSpPr>
          <p:grpSpPr>
            <a:xfrm>
              <a:off x="5185341" y="4490043"/>
              <a:ext cx="3355959" cy="1355314"/>
              <a:chOff x="247214" y="12805541"/>
              <a:chExt cx="3355959" cy="1355314"/>
            </a:xfrm>
          </p:grpSpPr>
          <p:cxnSp>
            <p:nvCxnSpPr>
              <p:cNvPr id="37" name="直接箭头连接符 3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流程图: 数据 3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9" name="矩形 38"/>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40" name="直接连接符 39"/>
              <p:cNvCxnSpPr>
                <a:cxnSpLocks/>
                <a:stCxn id="39"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57" name="组合 56"/>
            <p:cNvGrpSpPr/>
            <p:nvPr/>
          </p:nvGrpSpPr>
          <p:grpSpPr>
            <a:xfrm>
              <a:off x="5051097" y="3134729"/>
              <a:ext cx="3490203" cy="1355314"/>
              <a:chOff x="112970" y="12805541"/>
              <a:chExt cx="3490203" cy="1355314"/>
            </a:xfrm>
          </p:grpSpPr>
          <p:cxnSp>
            <p:nvCxnSpPr>
              <p:cNvPr id="58" name="直接箭头连接符 5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流程图: 数据 5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60" name="矩形 59"/>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61" name="直接连接符 60"/>
              <p:cNvCxnSpPr>
                <a:cxnSpLocks/>
                <a:stCxn id="60"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82" name="组合 81"/>
          <p:cNvGrpSpPr/>
          <p:nvPr/>
        </p:nvGrpSpPr>
        <p:grpSpPr>
          <a:xfrm>
            <a:off x="151219" y="2100882"/>
            <a:ext cx="4176546" cy="4082145"/>
            <a:chOff x="7355840" y="1995344"/>
            <a:chExt cx="4176546" cy="4082145"/>
          </a:xfrm>
        </p:grpSpPr>
        <p:grpSp>
          <p:nvGrpSpPr>
            <p:cNvPr id="41" name="组合 40"/>
            <p:cNvGrpSpPr/>
            <p:nvPr/>
          </p:nvGrpSpPr>
          <p:grpSpPr>
            <a:xfrm>
              <a:off x="8176427" y="1995344"/>
              <a:ext cx="3355959" cy="1355314"/>
              <a:chOff x="247214" y="12805541"/>
              <a:chExt cx="3355959" cy="1355314"/>
            </a:xfrm>
          </p:grpSpPr>
          <p:cxnSp>
            <p:nvCxnSpPr>
              <p:cNvPr id="42" name="直接箭头连接符 4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流程图: 数据 4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44" name="矩形 4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45" name="直接连接符 44"/>
              <p:cNvCxnSpPr>
                <a:cxnSpLocks/>
                <a:stCxn id="4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4" name="组合 63"/>
            <p:cNvGrpSpPr/>
            <p:nvPr/>
          </p:nvGrpSpPr>
          <p:grpSpPr>
            <a:xfrm>
              <a:off x="7355840" y="3356059"/>
              <a:ext cx="4176546" cy="1355314"/>
              <a:chOff x="-573373" y="12805541"/>
              <a:chExt cx="4176546" cy="1355314"/>
            </a:xfrm>
          </p:grpSpPr>
          <p:cxnSp>
            <p:nvCxnSpPr>
              <p:cNvPr id="65" name="直接箭头连接符 64"/>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流程图: 数据 65"/>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67" name="矩形 66"/>
              <p:cNvSpPr/>
              <p:nvPr/>
            </p:nvSpPr>
            <p:spPr>
              <a:xfrm>
                <a:off x="-573373" y="12810942"/>
                <a:ext cx="2167547"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64</a:t>
                </a:r>
                <a:endParaRPr kumimoji="1" lang="zh-CN" altLang="en-US" dirty="0"/>
              </a:p>
            </p:txBody>
          </p:sp>
          <p:cxnSp>
            <p:nvCxnSpPr>
              <p:cNvPr id="68" name="直接连接符 67"/>
              <p:cNvCxnSpPr>
                <a:cxnSpLocks/>
                <a:stCxn id="67"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0" name="组合 69"/>
            <p:cNvGrpSpPr/>
            <p:nvPr/>
          </p:nvGrpSpPr>
          <p:grpSpPr>
            <a:xfrm>
              <a:off x="8176427" y="4722175"/>
              <a:ext cx="3355959" cy="1355314"/>
              <a:chOff x="247214" y="12805541"/>
              <a:chExt cx="3355959" cy="1355314"/>
            </a:xfrm>
          </p:grpSpPr>
          <p:cxnSp>
            <p:nvCxnSpPr>
              <p:cNvPr id="71" name="直接箭头连接符 70"/>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73" name="矩形 72"/>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74" name="直接连接符 73"/>
              <p:cNvCxnSpPr>
                <a:cxnSpLocks/>
                <a:stCxn id="73"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96" name="组合 95"/>
          <p:cNvGrpSpPr/>
          <p:nvPr/>
        </p:nvGrpSpPr>
        <p:grpSpPr>
          <a:xfrm>
            <a:off x="178133" y="2095481"/>
            <a:ext cx="4149632" cy="4076661"/>
            <a:chOff x="5625074" y="1649250"/>
            <a:chExt cx="4149632" cy="4076661"/>
          </a:xfrm>
        </p:grpSpPr>
        <p:grpSp>
          <p:nvGrpSpPr>
            <p:cNvPr id="77" name="组合 76"/>
            <p:cNvGrpSpPr/>
            <p:nvPr/>
          </p:nvGrpSpPr>
          <p:grpSpPr>
            <a:xfrm>
              <a:off x="6418747" y="1649250"/>
              <a:ext cx="3355959" cy="1355314"/>
              <a:chOff x="247214" y="12805541"/>
              <a:chExt cx="3355959" cy="1355314"/>
            </a:xfrm>
          </p:grpSpPr>
          <p:cxnSp>
            <p:nvCxnSpPr>
              <p:cNvPr id="78" name="直接箭头连接符 7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流程图: 数据 7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80" name="矩形 7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81" name="直接连接符 80"/>
              <p:cNvCxnSpPr>
                <a:cxnSpLocks/>
                <a:stCxn id="8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3" name="组合 82"/>
            <p:cNvGrpSpPr/>
            <p:nvPr/>
          </p:nvGrpSpPr>
          <p:grpSpPr>
            <a:xfrm>
              <a:off x="5625074" y="3010073"/>
              <a:ext cx="4149632" cy="1355314"/>
              <a:chOff x="-546459" y="12805541"/>
              <a:chExt cx="4149632" cy="1355314"/>
            </a:xfrm>
          </p:grpSpPr>
          <p:cxnSp>
            <p:nvCxnSpPr>
              <p:cNvPr id="84" name="直接箭头连接符 8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5" name="流程图: 数据 8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20*20*1</a:t>
                </a:r>
                <a:endParaRPr kumimoji="1" lang="zh-CN" altLang="en-US" dirty="0"/>
              </a:p>
            </p:txBody>
          </p:sp>
          <p:sp>
            <p:nvSpPr>
              <p:cNvPr id="86" name="矩形 85"/>
              <p:cNvSpPr/>
              <p:nvPr/>
            </p:nvSpPr>
            <p:spPr>
              <a:xfrm>
                <a:off x="-546459" y="12810942"/>
                <a:ext cx="21406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1</a:t>
                </a:r>
                <a:endParaRPr kumimoji="1" lang="zh-CN" altLang="en-US" dirty="0"/>
              </a:p>
            </p:txBody>
          </p:sp>
          <p:cxnSp>
            <p:nvCxnSpPr>
              <p:cNvPr id="87" name="直接连接符 86"/>
              <p:cNvCxnSpPr>
                <a:cxnSpLocks/>
                <a:stCxn id="8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1" name="组合 90"/>
            <p:cNvGrpSpPr/>
            <p:nvPr/>
          </p:nvGrpSpPr>
          <p:grpSpPr>
            <a:xfrm>
              <a:off x="6418747" y="4370597"/>
              <a:ext cx="3355959" cy="1355314"/>
              <a:chOff x="247214" y="12805541"/>
              <a:chExt cx="3355959" cy="1355314"/>
            </a:xfrm>
          </p:grpSpPr>
          <p:cxnSp>
            <p:nvCxnSpPr>
              <p:cNvPr id="92" name="直接箭头连接符 9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3" name="流程图: 数据 9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sp>
            <p:nvSpPr>
              <p:cNvPr id="94" name="矩形 9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95" name="直接连接符 94"/>
              <p:cNvCxnSpPr>
                <a:cxnSpLocks/>
                <a:stCxn id="9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30" name="组合 129"/>
          <p:cNvGrpSpPr/>
          <p:nvPr/>
        </p:nvGrpSpPr>
        <p:grpSpPr>
          <a:xfrm>
            <a:off x="7514656" y="507114"/>
            <a:ext cx="3368080" cy="5868915"/>
            <a:chOff x="7498472" y="618934"/>
            <a:chExt cx="3368080" cy="5868915"/>
          </a:xfrm>
        </p:grpSpPr>
        <p:grpSp>
          <p:nvGrpSpPr>
            <p:cNvPr id="108" name="组合 107"/>
            <p:cNvGrpSpPr/>
            <p:nvPr/>
          </p:nvGrpSpPr>
          <p:grpSpPr>
            <a:xfrm>
              <a:off x="7505147" y="1076050"/>
              <a:ext cx="3355959" cy="1355314"/>
              <a:chOff x="7404104" y="1380119"/>
              <a:chExt cx="3355959" cy="1355314"/>
            </a:xfrm>
          </p:grpSpPr>
          <p:cxnSp>
            <p:nvCxnSpPr>
              <p:cNvPr id="98" name="直接箭头连接符 9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00" name="矩形 9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1" name="直接连接符 100"/>
              <p:cNvCxnSpPr>
                <a:cxnSpLocks/>
                <a:stCxn id="10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07" name="流程图: 数据 106"/>
            <p:cNvSpPr/>
            <p:nvPr/>
          </p:nvSpPr>
          <p:spPr>
            <a:xfrm>
              <a:off x="8863577" y="61893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09" name="组合 108"/>
            <p:cNvGrpSpPr/>
            <p:nvPr/>
          </p:nvGrpSpPr>
          <p:grpSpPr>
            <a:xfrm>
              <a:off x="7498472" y="2431364"/>
              <a:ext cx="3355959" cy="1355314"/>
              <a:chOff x="247214" y="12805541"/>
              <a:chExt cx="3355959" cy="1355314"/>
            </a:xfrm>
          </p:grpSpPr>
          <p:cxnSp>
            <p:nvCxnSpPr>
              <p:cNvPr id="110" name="直接箭头连接符 10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1" name="流程图: 数据 11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12" name="矩形 111"/>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13" name="直接连接符 112"/>
              <p:cNvCxnSpPr>
                <a:cxnSpLocks/>
                <a:stCxn id="11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19" name="组合 118"/>
            <p:cNvGrpSpPr/>
            <p:nvPr/>
          </p:nvGrpSpPr>
          <p:grpSpPr>
            <a:xfrm>
              <a:off x="7498472" y="3777222"/>
              <a:ext cx="3355959" cy="1355314"/>
              <a:chOff x="7404104" y="1380119"/>
              <a:chExt cx="3355959" cy="1355314"/>
            </a:xfrm>
          </p:grpSpPr>
          <p:cxnSp>
            <p:nvCxnSpPr>
              <p:cNvPr id="120" name="直接箭头连接符 11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1" name="流程图: 数据 12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2" name="矩形 121"/>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23" name="直接连接符 122"/>
              <p:cNvCxnSpPr>
                <a:cxnSpLocks/>
                <a:stCxn id="12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24" name="组合 123"/>
            <p:cNvGrpSpPr/>
            <p:nvPr/>
          </p:nvGrpSpPr>
          <p:grpSpPr>
            <a:xfrm>
              <a:off x="7498472" y="5132535"/>
              <a:ext cx="3355959" cy="1355314"/>
              <a:chOff x="7404104" y="1380119"/>
              <a:chExt cx="3355959" cy="1355314"/>
            </a:xfrm>
          </p:grpSpPr>
          <p:cxnSp>
            <p:nvCxnSpPr>
              <p:cNvPr id="125" name="直接箭头连接符 12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6" name="流程图: 数据 12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7" name="矩形 12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28" name="直接连接符 127"/>
              <p:cNvCxnSpPr>
                <a:cxnSpLocks/>
                <a:stCxn id="12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2" name="组合 151"/>
          <p:cNvGrpSpPr/>
          <p:nvPr/>
        </p:nvGrpSpPr>
        <p:grpSpPr>
          <a:xfrm>
            <a:off x="7514656" y="964037"/>
            <a:ext cx="3368998" cy="5393938"/>
            <a:chOff x="4121727" y="1672746"/>
            <a:chExt cx="3368998" cy="5393938"/>
          </a:xfrm>
        </p:grpSpPr>
        <p:grpSp>
          <p:nvGrpSpPr>
            <p:cNvPr id="131" name="组合 130"/>
            <p:cNvGrpSpPr/>
            <p:nvPr/>
          </p:nvGrpSpPr>
          <p:grpSpPr>
            <a:xfrm>
              <a:off x="4134766" y="1672746"/>
              <a:ext cx="3355959" cy="1355314"/>
              <a:chOff x="7404104" y="1380119"/>
              <a:chExt cx="3355959" cy="1355314"/>
            </a:xfrm>
          </p:grpSpPr>
          <p:cxnSp>
            <p:nvCxnSpPr>
              <p:cNvPr id="132" name="直接箭头连接符 1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3" name="流程图: 数据 1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134" name="矩形 1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135" name="直接连接符 134"/>
              <p:cNvCxnSpPr>
                <a:cxnSpLocks/>
                <a:stCxn id="1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36" name="组合 135"/>
            <p:cNvGrpSpPr/>
            <p:nvPr/>
          </p:nvGrpSpPr>
          <p:grpSpPr>
            <a:xfrm>
              <a:off x="4121727" y="3026168"/>
              <a:ext cx="3368998" cy="1355314"/>
              <a:chOff x="7391065" y="1380119"/>
              <a:chExt cx="3368998" cy="1355314"/>
            </a:xfrm>
          </p:grpSpPr>
          <p:cxnSp>
            <p:nvCxnSpPr>
              <p:cNvPr id="137" name="直接箭头连接符 136"/>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8" name="流程图: 数据 137"/>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39" name="矩形 138"/>
              <p:cNvSpPr/>
              <p:nvPr/>
            </p:nvSpPr>
            <p:spPr>
              <a:xfrm>
                <a:off x="7391065" y="1385520"/>
                <a:ext cx="1359999"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3200</a:t>
                </a:r>
                <a:r>
                  <a:rPr kumimoji="1" lang="zh-CN" altLang="en-US" dirty="0"/>
                  <a:t>*</a:t>
                </a:r>
                <a:r>
                  <a:rPr kumimoji="1" lang="en-US" altLang="zh-CN" dirty="0"/>
                  <a:t>1024</a:t>
                </a:r>
              </a:p>
              <a:p>
                <a:pPr algn="ctr"/>
                <a:r>
                  <a:rPr kumimoji="1" lang="zh-CN" altLang="en-US" dirty="0"/>
                  <a:t>全连接</a:t>
                </a:r>
              </a:p>
            </p:txBody>
          </p:sp>
          <p:cxnSp>
            <p:nvCxnSpPr>
              <p:cNvPr id="140" name="直接连接符 139"/>
              <p:cNvCxnSpPr>
                <a:cxnSpLocks/>
                <a:stCxn id="139"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2" name="组合 141"/>
            <p:cNvGrpSpPr/>
            <p:nvPr/>
          </p:nvGrpSpPr>
          <p:grpSpPr>
            <a:xfrm>
              <a:off x="4134766" y="4375998"/>
              <a:ext cx="3355959" cy="1355314"/>
              <a:chOff x="7404104" y="1380119"/>
              <a:chExt cx="3355959" cy="1355314"/>
            </a:xfrm>
          </p:grpSpPr>
          <p:cxnSp>
            <p:nvCxnSpPr>
              <p:cNvPr id="143" name="直接箭头连接符 142"/>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4" name="流程图: 数据 143"/>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45" name="矩形 144"/>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146" name="直接连接符 145"/>
              <p:cNvCxnSpPr>
                <a:cxnSpLocks/>
                <a:stCxn id="145"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7" name="组合 146"/>
            <p:cNvGrpSpPr/>
            <p:nvPr/>
          </p:nvGrpSpPr>
          <p:grpSpPr>
            <a:xfrm>
              <a:off x="4121727" y="5711370"/>
              <a:ext cx="3355959" cy="1355314"/>
              <a:chOff x="7404104" y="1380119"/>
              <a:chExt cx="3355959" cy="1355314"/>
            </a:xfrm>
          </p:grpSpPr>
          <p:cxnSp>
            <p:nvCxnSpPr>
              <p:cNvPr id="148" name="直接箭头连接符 14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9" name="流程图: 数据 14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50" name="矩形 14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51" name="直接连接符 150"/>
              <p:cNvCxnSpPr>
                <a:cxnSpLocks/>
                <a:stCxn id="15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3" name="组合 152"/>
          <p:cNvGrpSpPr/>
          <p:nvPr/>
        </p:nvGrpSpPr>
        <p:grpSpPr>
          <a:xfrm>
            <a:off x="7526777" y="967546"/>
            <a:ext cx="3355959" cy="1355314"/>
            <a:chOff x="7404104" y="1380119"/>
            <a:chExt cx="3355959" cy="1355314"/>
          </a:xfrm>
        </p:grpSpPr>
        <p:cxnSp>
          <p:nvCxnSpPr>
            <p:cNvPr id="154" name="直接箭头连接符 15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5" name="流程图: 数据 15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56" name="矩形 155"/>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1</a:t>
              </a:r>
            </a:p>
            <a:p>
              <a:pPr algn="ctr"/>
              <a:r>
                <a:rPr kumimoji="1" lang="zh-CN" altLang="en-US" dirty="0"/>
                <a:t>全连接</a:t>
              </a:r>
            </a:p>
          </p:txBody>
        </p:sp>
        <p:cxnSp>
          <p:nvCxnSpPr>
            <p:cNvPr id="157" name="直接连接符 156"/>
            <p:cNvCxnSpPr>
              <a:cxnSpLocks/>
              <a:stCxn id="15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8" name="组合 157"/>
          <p:cNvGrpSpPr/>
          <p:nvPr/>
        </p:nvGrpSpPr>
        <p:grpSpPr>
          <a:xfrm>
            <a:off x="7526777" y="2308861"/>
            <a:ext cx="3355959" cy="1355314"/>
            <a:chOff x="7404104" y="1380119"/>
            <a:chExt cx="3355959" cy="1355314"/>
          </a:xfrm>
        </p:grpSpPr>
        <p:cxnSp>
          <p:nvCxnSpPr>
            <p:cNvPr id="159" name="直接箭头连接符 1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0" name="流程图: 数据 1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61" name="矩形 1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162" name="直接连接符 161"/>
            <p:cNvCxnSpPr>
              <a:cxnSpLocks/>
              <a:stCxn id="1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63" name="文本占位符 1"/>
          <p:cNvSpPr txBox="1">
            <a:spLocks/>
          </p:cNvSpPr>
          <p:nvPr/>
        </p:nvSpPr>
        <p:spPr>
          <a:xfrm>
            <a:off x="6685442" y="904299"/>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sp>
        <p:nvSpPr>
          <p:cNvPr id="164" name="文本占位符 1"/>
          <p:cNvSpPr txBox="1">
            <a:spLocks/>
          </p:cNvSpPr>
          <p:nvPr/>
        </p:nvSpPr>
        <p:spPr>
          <a:xfrm>
            <a:off x="5739025" y="2430579"/>
            <a:ext cx="1503961" cy="62701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DCGAN</a:t>
            </a:r>
            <a:endParaRPr lang="zh-CN" altLang="en-US" dirty="0">
              <a:solidFill>
                <a:srgbClr val="0070C0"/>
              </a:solidFill>
            </a:endParaRPr>
          </a:p>
        </p:txBody>
      </p:sp>
      <p:sp>
        <p:nvSpPr>
          <p:cNvPr id="165" name="文本占位符 1"/>
          <p:cNvSpPr txBox="1">
            <a:spLocks/>
          </p:cNvSpPr>
          <p:nvPr/>
        </p:nvSpPr>
        <p:spPr>
          <a:xfrm>
            <a:off x="5739025" y="2435444"/>
            <a:ext cx="3287520" cy="627001"/>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Wasserstein DCGAN</a:t>
            </a:r>
            <a:endParaRPr lang="zh-CN" altLang="en-US" dirty="0">
              <a:solidFill>
                <a:srgbClr val="0070C0"/>
              </a:solidFill>
            </a:endParaRPr>
          </a:p>
        </p:txBody>
      </p:sp>
    </p:spTree>
    <p:extLst>
      <p:ext uri="{BB962C8B-B14F-4D97-AF65-F5344CB8AC3E}">
        <p14:creationId xmlns:p14="http://schemas.microsoft.com/office/powerpoint/2010/main" val="84135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anim calcmode="lin" valueType="num">
                                      <p:cBhvr>
                                        <p:cTn id="8" dur="500" fill="hold"/>
                                        <p:tgtEl>
                                          <p:spTgt spid="163"/>
                                        </p:tgtEl>
                                        <p:attrNameLst>
                                          <p:attrName>ppt_x</p:attrName>
                                        </p:attrNameLst>
                                      </p:cBhvr>
                                      <p:tavLst>
                                        <p:tav tm="0">
                                          <p:val>
                                            <p:strVal val="#ppt_x"/>
                                          </p:val>
                                        </p:tav>
                                        <p:tav tm="100000">
                                          <p:val>
                                            <p:strVal val="#ppt_x"/>
                                          </p:val>
                                        </p:tav>
                                      </p:tavLst>
                                    </p:anim>
                                    <p:anim calcmode="lin" valueType="num">
                                      <p:cBhvr>
                                        <p:cTn id="9" dur="500" fill="hold"/>
                                        <p:tgtEl>
                                          <p:spTgt spid="163"/>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up)">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91667E-6 -3.7037E-7 L -0.00157 -0.78819 " pathEditMode="relative" rAng="0" ptsTypes="AA">
                                      <p:cBhvr>
                                        <p:cTn id="16" dur="1000" fill="hold"/>
                                        <p:tgtEl>
                                          <p:spTgt spid="130"/>
                                        </p:tgtEl>
                                        <p:attrNameLst>
                                          <p:attrName>ppt_x</p:attrName>
                                          <p:attrName>ppt_y</p:attrName>
                                        </p:attrNameLst>
                                      </p:cBhvr>
                                      <p:rCtr x="-78" y="-39421"/>
                                    </p:animMotion>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wipe(up)">
                                      <p:cBhvr>
                                        <p:cTn id="20" dur="500"/>
                                        <p:tgtEl>
                                          <p:spTgt spid="1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70833E-6 3.7037E-6 L -0.00065 -0.78704 " pathEditMode="relative" rAng="0" ptsTypes="AA">
                                      <p:cBhvr>
                                        <p:cTn id="24" dur="1000" fill="hold"/>
                                        <p:tgtEl>
                                          <p:spTgt spid="152"/>
                                        </p:tgtEl>
                                        <p:attrNameLst>
                                          <p:attrName>ppt_x</p:attrName>
                                          <p:attrName>ppt_y</p:attrName>
                                        </p:attrNameLst>
                                      </p:cBhvr>
                                      <p:rCtr x="-39" y="-39352"/>
                                    </p:animMotion>
                                  </p:childTnLst>
                                </p:cTn>
                              </p:par>
                              <p:par>
                                <p:cTn id="25" presetID="10" presetClass="exit" presetSubtype="0" fill="hold" nodeType="withEffect">
                                  <p:stCondLst>
                                    <p:cond delay="0"/>
                                  </p:stCondLst>
                                  <p:childTnLst>
                                    <p:animEffect transition="out" filter="fade">
                                      <p:cBhvr>
                                        <p:cTn id="26" dur="500"/>
                                        <p:tgtEl>
                                          <p:spTgt spid="130"/>
                                        </p:tgtEl>
                                      </p:cBhvr>
                                    </p:animEffect>
                                    <p:set>
                                      <p:cBhvr>
                                        <p:cTn id="27" dur="1" fill="hold">
                                          <p:stCondLst>
                                            <p:cond delay="499"/>
                                          </p:stCondLst>
                                        </p:cTn>
                                        <p:tgtEl>
                                          <p:spTgt spid="130"/>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wipe(up)">
                                      <p:cBhvr>
                                        <p:cTn id="31" dur="500"/>
                                        <p:tgtEl>
                                          <p:spTgt spid="153"/>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wipe(up)">
                                      <p:cBhvr>
                                        <p:cTn id="35" dur="500"/>
                                        <p:tgtEl>
                                          <p:spTgt spid="158"/>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fade">
                                      <p:cBhvr>
                                        <p:cTn id="38" dur="500"/>
                                        <p:tgtEl>
                                          <p:spTgt spid="164"/>
                                        </p:tgtEl>
                                      </p:cBhvr>
                                    </p:animEffect>
                                    <p:anim calcmode="lin" valueType="num">
                                      <p:cBhvr>
                                        <p:cTn id="39" dur="500" fill="hold"/>
                                        <p:tgtEl>
                                          <p:spTgt spid="164"/>
                                        </p:tgtEl>
                                        <p:attrNameLst>
                                          <p:attrName>ppt_x</p:attrName>
                                        </p:attrNameLst>
                                      </p:cBhvr>
                                      <p:tavLst>
                                        <p:tav tm="0">
                                          <p:val>
                                            <p:strVal val="#ppt_x"/>
                                          </p:val>
                                        </p:tav>
                                        <p:tav tm="100000">
                                          <p:val>
                                            <p:strVal val="#ppt_x"/>
                                          </p:val>
                                        </p:tav>
                                      </p:tavLst>
                                    </p:anim>
                                    <p:anim calcmode="lin" valueType="num">
                                      <p:cBhvr>
                                        <p:cTn id="40" dur="5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58"/>
                                        </p:tgtEl>
                                      </p:cBhvr>
                                    </p:animEffect>
                                    <p:set>
                                      <p:cBhvr>
                                        <p:cTn id="45" dur="1" fill="hold">
                                          <p:stCondLst>
                                            <p:cond delay="499"/>
                                          </p:stCondLst>
                                        </p:cTn>
                                        <p:tgtEl>
                                          <p:spTgt spid="15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64"/>
                                        </p:tgtEl>
                                      </p:cBhvr>
                                    </p:animEffect>
                                    <p:set>
                                      <p:cBhvr>
                                        <p:cTn id="48" dur="1" fill="hold">
                                          <p:stCondLst>
                                            <p:cond delay="499"/>
                                          </p:stCondLst>
                                        </p:cTn>
                                        <p:tgtEl>
                                          <p:spTgt spid="164"/>
                                        </p:tgtEl>
                                        <p:attrNameLst>
                                          <p:attrName>style.visibility</p:attrName>
                                        </p:attrNameLst>
                                      </p:cBhvr>
                                      <p:to>
                                        <p:strVal val="hidden"/>
                                      </p:to>
                                    </p:set>
                                  </p:childTnLst>
                                </p:cTn>
                              </p:par>
                              <p:par>
                                <p:cTn id="49" presetID="42" presetClass="entr" presetSubtype="0"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fade">
                                      <p:cBhvr>
                                        <p:cTn id="51" dur="500"/>
                                        <p:tgtEl>
                                          <p:spTgt spid="165"/>
                                        </p:tgtEl>
                                      </p:cBhvr>
                                    </p:animEffect>
                                    <p:anim calcmode="lin" valueType="num">
                                      <p:cBhvr>
                                        <p:cTn id="52" dur="500" fill="hold"/>
                                        <p:tgtEl>
                                          <p:spTgt spid="165"/>
                                        </p:tgtEl>
                                        <p:attrNameLst>
                                          <p:attrName>ppt_x</p:attrName>
                                        </p:attrNameLst>
                                      </p:cBhvr>
                                      <p:tavLst>
                                        <p:tav tm="0">
                                          <p:val>
                                            <p:strVal val="#ppt_x"/>
                                          </p:val>
                                        </p:tav>
                                        <p:tav tm="100000">
                                          <p:val>
                                            <p:strVal val="#ppt_x"/>
                                          </p:val>
                                        </p:tav>
                                      </p:tavLst>
                                    </p:anim>
                                    <p:anim calcmode="lin" valueType="num">
                                      <p:cBhvr>
                                        <p:cTn id="53"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1.66667E-6 1.85185E-6 L 0.00143 -0.59213 " pathEditMode="relative" rAng="0" ptsTypes="AA">
                                      <p:cBhvr>
                                        <p:cTn id="67" dur="1000" fill="hold"/>
                                        <p:tgtEl>
                                          <p:spTgt spid="63"/>
                                        </p:tgtEl>
                                        <p:attrNameLst>
                                          <p:attrName>ppt_x</p:attrName>
                                          <p:attrName>ppt_y</p:attrName>
                                        </p:attrNameLst>
                                      </p:cBhvr>
                                      <p:rCtr x="65" y="-29606"/>
                                    </p:animMotion>
                                  </p:childTnLst>
                                </p:cTn>
                              </p:par>
                              <p:par>
                                <p:cTn id="68" presetID="10" presetClass="exit" presetSubtype="0" fill="hold" grpId="0" nodeType="withEffect">
                                  <p:stCondLst>
                                    <p:cond delay="0"/>
                                  </p:stCondLst>
                                  <p:childTnLst>
                                    <p:animEffect transition="out" filter="fade">
                                      <p:cBhvr>
                                        <p:cTn id="69" dur="500"/>
                                        <p:tgtEl>
                                          <p:spTgt spid="2">
                                            <p:txEl>
                                              <p:pRg st="0" end="0"/>
                                            </p:txEl>
                                          </p:spTgt>
                                        </p:tgtEl>
                                      </p:cBhvr>
                                    </p:animEffect>
                                    <p:set>
                                      <p:cBhvr>
                                        <p:cTn id="70" dur="1" fill="hold">
                                          <p:stCondLst>
                                            <p:cond delay="499"/>
                                          </p:stCondLst>
                                        </p:cTn>
                                        <p:tgtEl>
                                          <p:spTgt spid="2">
                                            <p:txEl>
                                              <p:pRg st="0" end="0"/>
                                            </p:txEl>
                                          </p:spTgt>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3"/>
                                        </p:tgtEl>
                                      </p:cBhvr>
                                    </p:animEffect>
                                    <p:set>
                                      <p:cBhvr>
                                        <p:cTn id="73" dur="1" fill="hold">
                                          <p:stCondLst>
                                            <p:cond delay="499"/>
                                          </p:stCondLst>
                                        </p:cTn>
                                        <p:tgtEl>
                                          <p:spTgt spid="3"/>
                                        </p:tgtEl>
                                        <p:attrNameLst>
                                          <p:attrName>style.visibility</p:attrName>
                                        </p:attrNameLst>
                                      </p:cBhvr>
                                      <p:to>
                                        <p:strVal val="hidden"/>
                                      </p:to>
                                    </p:set>
                                  </p:childTnLst>
                                </p:cTn>
                              </p:par>
                            </p:childTnLst>
                          </p:cTn>
                        </p:par>
                        <p:par>
                          <p:cTn id="74" fill="hold">
                            <p:stCondLst>
                              <p:cond delay="1000"/>
                            </p:stCondLst>
                            <p:childTnLst>
                              <p:par>
                                <p:cTn id="75" presetID="22" presetClass="entr" presetSubtype="1" fill="hold"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up)">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1.04167E-6 2.59259E-6 L 0.00104 -0.59074 " pathEditMode="relative" rAng="0" ptsTypes="AA">
                                      <p:cBhvr>
                                        <p:cTn id="81" dur="1000" fill="hold"/>
                                        <p:tgtEl>
                                          <p:spTgt spid="62"/>
                                        </p:tgtEl>
                                        <p:attrNameLst>
                                          <p:attrName>ppt_x</p:attrName>
                                          <p:attrName>ppt_y</p:attrName>
                                        </p:attrNameLst>
                                      </p:cBhvr>
                                      <p:rCtr x="52" y="-29537"/>
                                    </p:animMotion>
                                  </p:childTnLst>
                                </p:cTn>
                              </p:par>
                              <p:par>
                                <p:cTn id="82" presetID="10" presetClass="exit" presetSubtype="0" fill="hold" nodeType="withEffect">
                                  <p:stCondLst>
                                    <p:cond delay="0"/>
                                  </p:stCondLst>
                                  <p:childTnLst>
                                    <p:animEffect transition="out" filter="fade">
                                      <p:cBhvr>
                                        <p:cTn id="83" dur="500"/>
                                        <p:tgtEl>
                                          <p:spTgt spid="63"/>
                                        </p:tgtEl>
                                      </p:cBhvr>
                                    </p:animEffect>
                                    <p:set>
                                      <p:cBhvr>
                                        <p:cTn id="84" dur="1" fill="hold">
                                          <p:stCondLst>
                                            <p:cond delay="499"/>
                                          </p:stCondLst>
                                        </p:cTn>
                                        <p:tgtEl>
                                          <p:spTgt spid="63"/>
                                        </p:tgtEl>
                                        <p:attrNameLst>
                                          <p:attrName>style.visibility</p:attrName>
                                        </p:attrNameLst>
                                      </p:cBhvr>
                                      <p:to>
                                        <p:strVal val="hidden"/>
                                      </p:to>
                                    </p:se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ipe(up)">
                                      <p:cBhvr>
                                        <p:cTn id="88" dur="500"/>
                                        <p:tgtEl>
                                          <p:spTgt spid="82"/>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75E-6 4.81481E-6 L -0.00364 -0.59352 " pathEditMode="relative" rAng="0" ptsTypes="AA">
                                      <p:cBhvr>
                                        <p:cTn id="92" dur="1000" fill="hold"/>
                                        <p:tgtEl>
                                          <p:spTgt spid="82"/>
                                        </p:tgtEl>
                                        <p:attrNameLst>
                                          <p:attrName>ppt_x</p:attrName>
                                          <p:attrName>ppt_y</p:attrName>
                                        </p:attrNameLst>
                                      </p:cBhvr>
                                      <p:rCtr x="-182" y="-29676"/>
                                    </p:animMotion>
                                  </p:childTnLst>
                                </p:cTn>
                              </p:par>
                              <p:par>
                                <p:cTn id="93" presetID="10" presetClass="exit" presetSubtype="0" fill="hold" nodeType="withEffect">
                                  <p:stCondLst>
                                    <p:cond delay="0"/>
                                  </p:stCondLst>
                                  <p:childTnLst>
                                    <p:animEffect transition="out" filter="fade">
                                      <p:cBhvr>
                                        <p:cTn id="94" dur="500"/>
                                        <p:tgtEl>
                                          <p:spTgt spid="62"/>
                                        </p:tgtEl>
                                      </p:cBhvr>
                                    </p:animEffect>
                                    <p:set>
                                      <p:cBhvr>
                                        <p:cTn id="95" dur="1" fill="hold">
                                          <p:stCondLst>
                                            <p:cond delay="499"/>
                                          </p:stCondLst>
                                        </p:cTn>
                                        <p:tgtEl>
                                          <p:spTgt spid="62"/>
                                        </p:tgtEl>
                                        <p:attrNameLst>
                                          <p:attrName>style.visibility</p:attrName>
                                        </p:attrNameLst>
                                      </p:cBhvr>
                                      <p:to>
                                        <p:strVal val="hidden"/>
                                      </p:to>
                                    </p:set>
                                  </p:childTnLst>
                                </p:cTn>
                              </p:par>
                            </p:childTnLst>
                          </p:cTn>
                        </p:par>
                        <p:par>
                          <p:cTn id="96" fill="hold">
                            <p:stCondLst>
                              <p:cond delay="1000"/>
                            </p:stCondLst>
                            <p:childTnLst>
                              <p:par>
                                <p:cTn id="97" presetID="22" presetClass="entr" presetSubtype="1" fill="hold" nodeType="after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wipe(up)">
                                      <p:cBhvr>
                                        <p:cTn id="9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1" grpId="0"/>
      <p:bldP spid="163" grpId="0"/>
      <p:bldP spid="164" grpId="0"/>
      <p:bldP spid="164" grpId="1"/>
      <p:bldP spid="1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607143" y="258237"/>
            <a:ext cx="5302783" cy="1033353"/>
          </a:xfrm>
        </p:spPr>
        <p:txBody>
          <a:bodyPr/>
          <a:lstStyle/>
          <a:p>
            <a:r>
              <a:rPr kumimoji="1" lang="zh-CN" altLang="en-US" dirty="0"/>
              <a:t>结合</a:t>
            </a:r>
            <a:r>
              <a:rPr kumimoji="1" lang="en-US" altLang="zh-CN" dirty="0"/>
              <a:t>DCGAN</a:t>
            </a:r>
            <a:r>
              <a:rPr kumimoji="1" lang="zh-CN" altLang="en-US" dirty="0"/>
              <a:t>的优化</a:t>
            </a:r>
            <a:endParaRPr kumimoji="1" lang="en-US" altLang="zh-CN" dirty="0"/>
          </a:p>
          <a:p>
            <a:r>
              <a:rPr lang="zh-CN" altLang="en-US" sz="2000" dirty="0"/>
              <a:t>损失函数的改变，</a:t>
            </a:r>
            <a:r>
              <a:rPr lang="en-US" altLang="zh-CN" sz="2000" dirty="0" err="1"/>
              <a:t>Tensorflow</a:t>
            </a:r>
            <a:r>
              <a:rPr lang="en-US" altLang="zh-CN" sz="2000" dirty="0"/>
              <a:t> 1.1</a:t>
            </a:r>
          </a:p>
        </p:txBody>
      </p:sp>
      <p:sp>
        <p:nvSpPr>
          <p:cNvPr id="20" name="矩形 19"/>
          <p:cNvSpPr/>
          <p:nvPr/>
        </p:nvSpPr>
        <p:spPr>
          <a:xfrm>
            <a:off x="1108710" y="1400042"/>
            <a:ext cx="10675620" cy="5373779"/>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tf.nn.sigmoid_cross_entropy_with_logits</a:t>
            </a:r>
            <a:r>
              <a:rPr lang="en-US" altLang="zh-CN" sz="2000" b="1" dirty="0">
                <a:solidFill>
                  <a:schemeClr val="accent4">
                    <a:lumMod val="50000"/>
                  </a:schemeClr>
                </a:solidFill>
                <a:latin typeface="Consolas" panose="020B0609020204030204" pitchFamily="49" charset="0"/>
              </a:rPr>
              <a:t>(out, </a:t>
            </a:r>
            <a:r>
              <a:rPr lang="en-US" altLang="zh-CN" sz="2000" b="1" dirty="0" err="1">
                <a:solidFill>
                  <a:schemeClr val="accent4">
                    <a:lumMod val="50000"/>
                  </a:schemeClr>
                </a:solidFill>
                <a:latin typeface="Consolas" panose="020B0609020204030204" pitchFamily="49" charset="0"/>
              </a:rPr>
              <a:t>tf.ones_like</a:t>
            </a:r>
            <a:r>
              <a:rPr lang="en-US" altLang="zh-CN" sz="2000" b="1" dirty="0">
                <a:solidFill>
                  <a:schemeClr val="accent4">
                    <a:lumMod val="50000"/>
                  </a:schemeClr>
                </a:solidFill>
                <a:latin typeface="Consolas" panose="020B0609020204030204" pitchFamily="49" charset="0"/>
              </a:rPr>
              <a:t>(out))</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dis_loss_real</a:t>
            </a:r>
            <a:r>
              <a:rPr lang="zh-CN" altLang="en-US" sz="2000" b="1" dirty="0">
                <a:solidFill>
                  <a:schemeClr val="accent4">
                    <a:lumMod val="75000"/>
                  </a:schemeClr>
                </a:solidFill>
              </a:rPr>
              <a:t>，同样的方式计算</a:t>
            </a:r>
            <a:r>
              <a:rPr lang="en-US" altLang="zh-CN" sz="2000" b="1" dirty="0" err="1">
                <a:solidFill>
                  <a:schemeClr val="accent4">
                    <a:lumMod val="75000"/>
                  </a:schemeClr>
                </a:solidFill>
              </a:rPr>
              <a:t>dis_loss_fake</a:t>
            </a:r>
            <a:r>
              <a:rPr lang="en-US" altLang="zh-CN" sz="2000" b="1" dirty="0">
                <a:solidFill>
                  <a:schemeClr val="accent4">
                    <a:lumMod val="75000"/>
                  </a:schemeClr>
                </a:solidFill>
              </a:rPr>
              <a:t>, </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lvl="0">
              <a:lnSpc>
                <a:spcPct val="130000"/>
              </a:lnSpc>
            </a:pPr>
            <a:r>
              <a:rPr lang="en-US" altLang="zh-CN" sz="2000" b="1" dirty="0">
                <a:solidFill>
                  <a:schemeClr val="accent4">
                    <a:lumMod val="75000"/>
                  </a:schemeClr>
                </a:solidFill>
              </a:rPr>
              <a:t>Wasserstein 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 - </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(real)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a:t>
            </a:r>
            <a:r>
              <a:rPr lang="en-US" altLang="zh-CN" sz="2000" b="1" dirty="0">
                <a:solidFill>
                  <a:schemeClr val="accent4">
                    <a:lumMod val="75000"/>
                  </a:schemeClr>
                </a:solidFill>
              </a:rPr>
              <a:t> </a:t>
            </a:r>
            <a:r>
              <a:rPr lang="zh-CN" altLang="en-US" sz="2000" b="1" dirty="0">
                <a:solidFill>
                  <a:schemeClr val="accent4">
                    <a:lumMod val="75000"/>
                  </a:schemeClr>
                </a:solidFill>
              </a:rPr>
              <a:t>限制判别器的范围</a:t>
            </a:r>
            <a:endParaRPr lang="en-US" altLang="zh-CN" sz="2000" b="1" dirty="0">
              <a:solidFill>
                <a:schemeClr val="accent4">
                  <a:lumMod val="75000"/>
                </a:schemeClr>
              </a:solidFill>
            </a:endParaRPr>
          </a:p>
          <a:p>
            <a:pPr lvl="0">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dis_f_W</a:t>
            </a:r>
            <a:r>
              <a:rPr lang="en-US" altLang="zh-CN" sz="2000" b="1" dirty="0">
                <a:solidFill>
                  <a:schemeClr val="accent4">
                    <a:lumMod val="50000"/>
                  </a:schemeClr>
                </a:solidFill>
                <a:latin typeface="Consolas" panose="020B0609020204030204" pitchFamily="49" charset="0"/>
              </a:rPr>
              <a:t>" in p.name]</a:t>
            </a: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clip_gen</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gen_vars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gen_f_W</a:t>
            </a:r>
            <a:r>
              <a:rPr lang="en-US" altLang="zh-CN" sz="2000" b="1" dirty="0">
                <a:solidFill>
                  <a:schemeClr val="accent4">
                    <a:lumMod val="50000"/>
                  </a:schemeClr>
                </a:solidFill>
                <a:latin typeface="Consolas" panose="020B0609020204030204" pitchFamily="49" charset="0"/>
              </a:rPr>
              <a:t>" in p.name or "</a:t>
            </a:r>
            <a:r>
              <a:rPr lang="en-US" altLang="zh-CN" sz="2000" b="1" dirty="0" err="1">
                <a:solidFill>
                  <a:schemeClr val="accent4">
                    <a:lumMod val="50000"/>
                  </a:schemeClr>
                </a:solidFill>
                <a:latin typeface="Consolas" panose="020B0609020204030204" pitchFamily="49" charset="0"/>
              </a:rPr>
              <a:t>gen_dc_W</a:t>
            </a:r>
            <a:r>
              <a:rPr lang="en-US" altLang="zh-CN" sz="2000" b="1" dirty="0">
                <a:solidFill>
                  <a:schemeClr val="accent4">
                    <a:lumMod val="50000"/>
                  </a:schemeClr>
                </a:solidFill>
                <a:latin typeface="Consolas" panose="020B0609020204030204" pitchFamily="49" charset="0"/>
              </a:rPr>
              <a:t>" in p.name]</a:t>
            </a:r>
          </a:p>
        </p:txBody>
      </p:sp>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219024" y="812850"/>
            <a:ext cx="932643"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5" y="812850"/>
            <a:ext cx="3253563" cy="634634"/>
          </a:xfrm>
        </p:spPr>
        <p:txBody>
          <a:bodyPr/>
          <a:lstStyle/>
          <a:p>
            <a:r>
              <a:rPr kumimoji="1" lang="zh-CN" altLang="en-US" dirty="0"/>
              <a:t>背景介绍</a:t>
            </a:r>
          </a:p>
        </p:txBody>
      </p:sp>
      <p:sp>
        <p:nvSpPr>
          <p:cNvPr id="6" name="文本占位符 5"/>
          <p:cNvSpPr>
            <a:spLocks noGrp="1"/>
          </p:cNvSpPr>
          <p:nvPr>
            <p:ph type="body" sz="quarter" idx="17"/>
          </p:nvPr>
        </p:nvSpPr>
        <p:spPr>
          <a:xfrm>
            <a:off x="7219024" y="1721806"/>
            <a:ext cx="932643" cy="634634"/>
          </a:xfrm>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5" y="1721806"/>
            <a:ext cx="3253563" cy="634634"/>
          </a:xfrm>
        </p:spPr>
        <p:txBody>
          <a:bodyPr/>
          <a:lstStyle/>
          <a:p>
            <a:r>
              <a:rPr kumimoji="1" lang="en-US" altLang="zh-CN" dirty="0"/>
              <a:t>Wasserstein GAN</a:t>
            </a:r>
            <a:endParaRPr kumimoji="1" lang="zh-CN" altLang="en-US" dirty="0"/>
          </a:p>
        </p:txBody>
      </p:sp>
      <p:sp>
        <p:nvSpPr>
          <p:cNvPr id="8" name="文本占位符 7"/>
          <p:cNvSpPr>
            <a:spLocks noGrp="1"/>
          </p:cNvSpPr>
          <p:nvPr>
            <p:ph type="body" sz="quarter" idx="19"/>
          </p:nvPr>
        </p:nvSpPr>
        <p:spPr>
          <a:xfrm>
            <a:off x="7219024" y="2630762"/>
            <a:ext cx="932643" cy="634634"/>
          </a:xfrm>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5" y="2630762"/>
            <a:ext cx="3253563" cy="634634"/>
          </a:xfrm>
        </p:spPr>
        <p:txBody>
          <a:bodyPr/>
          <a:lstStyle/>
          <a:p>
            <a:r>
              <a:rPr kumimoji="1" lang="zh-CN" altLang="en-US" dirty="0"/>
              <a:t>结合卷积网络的优化</a:t>
            </a:r>
          </a:p>
        </p:txBody>
      </p:sp>
      <p:sp>
        <p:nvSpPr>
          <p:cNvPr id="10" name="文本占位符 9"/>
          <p:cNvSpPr>
            <a:spLocks noGrp="1"/>
          </p:cNvSpPr>
          <p:nvPr>
            <p:ph type="body" sz="quarter" idx="21"/>
          </p:nvPr>
        </p:nvSpPr>
        <p:spPr>
          <a:xfrm>
            <a:off x="7219024" y="3539718"/>
            <a:ext cx="932643" cy="634634"/>
          </a:xfrm>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a:xfrm>
            <a:off x="8151665" y="3539718"/>
            <a:ext cx="3253563" cy="634634"/>
          </a:xfrm>
        </p:spPr>
        <p:txBody>
          <a:bodyPr/>
          <a:lstStyle/>
          <a:p>
            <a:r>
              <a:rPr kumimoji="1" lang="zh-CN" altLang="en-US" dirty="0"/>
              <a:t>在验证码数据集上的实验</a:t>
            </a:r>
          </a:p>
        </p:txBody>
      </p:sp>
      <p:sp>
        <p:nvSpPr>
          <p:cNvPr id="12" name="文本占位符 11"/>
          <p:cNvSpPr>
            <a:spLocks noGrp="1"/>
          </p:cNvSpPr>
          <p:nvPr>
            <p:ph type="body" sz="quarter" idx="23"/>
          </p:nvPr>
        </p:nvSpPr>
        <p:spPr>
          <a:xfrm>
            <a:off x="7219024" y="4448674"/>
            <a:ext cx="932643" cy="634634"/>
          </a:xfrm>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a:xfrm>
            <a:off x="8151665" y="4448674"/>
            <a:ext cx="3253563" cy="634634"/>
          </a:xfrm>
        </p:spPr>
        <p:txBody>
          <a:bodyPr/>
          <a:lstStyle/>
          <a:p>
            <a:r>
              <a:rPr kumimoji="1" lang="zh-CN" altLang="en-US" dirty="0"/>
              <a:t>在</a:t>
            </a:r>
            <a:r>
              <a:rPr kumimoji="1" lang="en-US" altLang="zh-CN" dirty="0" err="1"/>
              <a:t>CelebA</a:t>
            </a:r>
            <a:r>
              <a:rPr kumimoji="1" lang="zh-CN" altLang="en-US" dirty="0"/>
              <a:t>数据集上的实验</a:t>
            </a:r>
          </a:p>
        </p:txBody>
      </p:sp>
      <p:sp>
        <p:nvSpPr>
          <p:cNvPr id="14" name="文本占位符 11"/>
          <p:cNvSpPr txBox="1">
            <a:spLocks/>
          </p:cNvSpPr>
          <p:nvPr/>
        </p:nvSpPr>
        <p:spPr>
          <a:xfrm>
            <a:off x="7219022" y="5357630"/>
            <a:ext cx="93264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
        <p:nvSpPr>
          <p:cNvPr id="17" name="文本占位符 12"/>
          <p:cNvSpPr txBox="1">
            <a:spLocks/>
          </p:cNvSpPr>
          <p:nvPr/>
        </p:nvSpPr>
        <p:spPr>
          <a:xfrm>
            <a:off x="8151667" y="5357630"/>
            <a:ext cx="325356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总结回顾</a:t>
            </a:r>
            <a:endParaRPr kumimoji="1" lang="zh-CN" altLang="en-US" dirty="0"/>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结果对比</a:t>
            </a:r>
          </a:p>
        </p:txBody>
      </p:sp>
      <p:pic>
        <p:nvPicPr>
          <p:cNvPr id="12" name="图片 11"/>
          <p:cNvPicPr>
            <a:picLocks noChangeAspect="1"/>
          </p:cNvPicPr>
          <p:nvPr/>
        </p:nvPicPr>
        <p:blipFill>
          <a:blip r:embed="rId3"/>
          <a:stretch>
            <a:fillRect/>
          </a:stretch>
        </p:blipFill>
        <p:spPr>
          <a:xfrm>
            <a:off x="868680" y="1367790"/>
            <a:ext cx="3048000" cy="3048000"/>
          </a:xfrm>
          <a:prstGeom prst="rect">
            <a:avLst/>
          </a:prstGeom>
        </p:spPr>
      </p:pic>
      <p:pic>
        <p:nvPicPr>
          <p:cNvPr id="14" name="图片 13"/>
          <p:cNvPicPr>
            <a:picLocks noChangeAspect="1"/>
          </p:cNvPicPr>
          <p:nvPr/>
        </p:nvPicPr>
        <p:blipFill>
          <a:blip r:embed="rId4"/>
          <a:stretch>
            <a:fillRect/>
          </a:stretch>
        </p:blipFill>
        <p:spPr>
          <a:xfrm>
            <a:off x="4572000" y="1367790"/>
            <a:ext cx="3048000" cy="3048000"/>
          </a:xfrm>
          <a:prstGeom prst="rect">
            <a:avLst/>
          </a:prstGeom>
        </p:spPr>
      </p:pic>
      <p:pic>
        <p:nvPicPr>
          <p:cNvPr id="16" name="图片 15"/>
          <p:cNvPicPr>
            <a:picLocks noChangeAspect="1"/>
          </p:cNvPicPr>
          <p:nvPr/>
        </p:nvPicPr>
        <p:blipFill>
          <a:blip r:embed="rId5"/>
          <a:stretch>
            <a:fillRect/>
          </a:stretch>
        </p:blipFill>
        <p:spPr>
          <a:xfrm>
            <a:off x="8275320" y="1367790"/>
            <a:ext cx="3048000" cy="3048000"/>
          </a:xfrm>
          <a:prstGeom prst="rect">
            <a:avLst/>
          </a:prstGeom>
        </p:spPr>
      </p:pic>
      <p:sp>
        <p:nvSpPr>
          <p:cNvPr id="26" name="矩形 25"/>
          <p:cNvSpPr/>
          <p:nvPr/>
        </p:nvSpPr>
        <p:spPr>
          <a:xfrm>
            <a:off x="1813098" y="4600442"/>
            <a:ext cx="1159163" cy="453457"/>
          </a:xfrm>
          <a:prstGeom prst="rect">
            <a:avLst/>
          </a:prstGeom>
        </p:spPr>
        <p:txBody>
          <a:bodyPr wrap="none">
            <a:spAutoFit/>
          </a:bodyPr>
          <a:lstStyle/>
          <a:p>
            <a:pPr lvl="0">
              <a:lnSpc>
                <a:spcPct val="130000"/>
              </a:lnSpc>
            </a:pPr>
            <a:r>
              <a:rPr lang="en-US" altLang="zh-CN" sz="2000" b="1" dirty="0">
                <a:solidFill>
                  <a:schemeClr val="accent4">
                    <a:lumMod val="75000"/>
                  </a:schemeClr>
                </a:solidFill>
              </a:rPr>
              <a:t>DCGAN</a:t>
            </a:r>
          </a:p>
        </p:txBody>
      </p:sp>
      <p:sp>
        <p:nvSpPr>
          <p:cNvPr id="30" name="矩形 29"/>
          <p:cNvSpPr/>
          <p:nvPr/>
        </p:nvSpPr>
        <p:spPr>
          <a:xfrm>
            <a:off x="4712970" y="4580948"/>
            <a:ext cx="2766060" cy="492443"/>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p:txBody>
      </p:sp>
      <p:sp>
        <p:nvSpPr>
          <p:cNvPr id="31" name="矩形 30"/>
          <p:cNvSpPr/>
          <p:nvPr/>
        </p:nvSpPr>
        <p:spPr>
          <a:xfrm>
            <a:off x="8416290" y="4580947"/>
            <a:ext cx="2766060" cy="853567"/>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a:p>
            <a:pPr lvl="0" algn="ctr">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monk\AppData\Local\Microsoft\Windows\INetCache\Content.Word\sample_000800_0184.2926.jpg"/>
          <p:cNvPicPr/>
          <p:nvPr/>
        </p:nvPicPr>
        <p:blipFill>
          <a:blip r:embed="rId3">
            <a:extLst>
              <a:ext uri="{28A0092B-C50C-407E-A947-70E740481C1C}">
                <a14:useLocalDpi xmlns:a14="http://schemas.microsoft.com/office/drawing/2010/main" val="0"/>
              </a:ext>
            </a:extLst>
          </a:blip>
          <a:srcRect/>
          <a:stretch>
            <a:fillRect/>
          </a:stretch>
        </p:blipFill>
        <p:spPr bwMode="auto">
          <a:xfrm>
            <a:off x="1351133" y="1379742"/>
            <a:ext cx="3034665" cy="3034665"/>
          </a:xfrm>
          <a:prstGeom prst="rect">
            <a:avLst/>
          </a:prstGeom>
          <a:noFill/>
          <a:ln>
            <a:noFill/>
          </a:ln>
        </p:spPr>
      </p:pic>
      <p:sp>
        <p:nvSpPr>
          <p:cNvPr id="2" name="文本占位符 1"/>
          <p:cNvSpPr>
            <a:spLocks noGrp="1"/>
          </p:cNvSpPr>
          <p:nvPr>
            <p:ph type="body" sz="quarter" idx="10"/>
          </p:nvPr>
        </p:nvSpPr>
        <p:spPr/>
        <p:txBody>
          <a:bodyPr/>
          <a:lstStyle/>
          <a:p>
            <a:r>
              <a:rPr lang="zh-CN" altLang="en-US" dirty="0"/>
              <a:t>结果对比</a:t>
            </a:r>
          </a:p>
        </p:txBody>
      </p:sp>
      <p:sp>
        <p:nvSpPr>
          <p:cNvPr id="4" name="矩形 3"/>
          <p:cNvSpPr/>
          <p:nvPr/>
        </p:nvSpPr>
        <p:spPr>
          <a:xfrm>
            <a:off x="658629" y="4484519"/>
            <a:ext cx="4419671" cy="400110"/>
          </a:xfrm>
          <a:prstGeom prst="rect">
            <a:avLst/>
          </a:prstGeom>
        </p:spPr>
        <p:txBody>
          <a:bodyPr wrap="none">
            <a:spAutoFit/>
          </a:bodyPr>
          <a:lstStyle/>
          <a:p>
            <a:r>
              <a:rPr lang="en-US" altLang="zh-CN" sz="2000" b="1" dirty="0">
                <a:solidFill>
                  <a:schemeClr val="accent4">
                    <a:lumMod val="75000"/>
                  </a:schemeClr>
                </a:solidFill>
              </a:rPr>
              <a:t>DCGAN</a:t>
            </a:r>
            <a:r>
              <a:rPr lang="zh-CN" altLang="en-US" sz="2000" b="1" dirty="0">
                <a:solidFill>
                  <a:schemeClr val="accent4">
                    <a:lumMod val="75000"/>
                  </a:schemeClr>
                </a:solidFill>
              </a:rPr>
              <a:t>：</a:t>
            </a:r>
            <a:r>
              <a:rPr lang="zh-CN" altLang="zh-CN" sz="2000" b="1" dirty="0">
                <a:solidFill>
                  <a:schemeClr val="accent4">
                    <a:lumMod val="75000"/>
                  </a:schemeClr>
                </a:solidFill>
              </a:rPr>
              <a:t>第</a:t>
            </a:r>
            <a:r>
              <a:rPr lang="en-US" altLang="zh-CN" sz="2000" b="1" dirty="0">
                <a:solidFill>
                  <a:schemeClr val="accent4">
                    <a:lumMod val="75000"/>
                  </a:schemeClr>
                </a:solidFill>
              </a:rPr>
              <a:t>800</a:t>
            </a:r>
            <a:r>
              <a:rPr lang="zh-CN" altLang="zh-CN" sz="2000" b="1" dirty="0">
                <a:solidFill>
                  <a:schemeClr val="accent4">
                    <a:lumMod val="75000"/>
                  </a:schemeClr>
                </a:solidFill>
              </a:rPr>
              <a:t>次迭代、耗时</a:t>
            </a:r>
            <a:r>
              <a:rPr lang="en-US" altLang="zh-CN" sz="2000" b="1" dirty="0">
                <a:solidFill>
                  <a:schemeClr val="accent4">
                    <a:lumMod val="75000"/>
                  </a:schemeClr>
                </a:solidFill>
              </a:rPr>
              <a:t>184</a:t>
            </a:r>
            <a:r>
              <a:rPr lang="zh-CN" altLang="zh-CN" sz="2000" b="1" dirty="0">
                <a:solidFill>
                  <a:schemeClr val="accent4">
                    <a:lumMod val="75000"/>
                  </a:schemeClr>
                </a:solidFill>
              </a:rPr>
              <a:t>秒</a:t>
            </a:r>
            <a:endParaRPr lang="zh-CN" altLang="en-US" sz="2000" b="1" dirty="0">
              <a:solidFill>
                <a:schemeClr val="accent4">
                  <a:lumMod val="75000"/>
                </a:schemeClr>
              </a:solidFill>
            </a:endParaRP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0720" y="127444"/>
            <a:ext cx="9377680" cy="3197560"/>
          </a:xfrm>
          <a:prstGeom prst="rect">
            <a:avLst/>
          </a:prstGeom>
          <a:noFill/>
          <a:ln>
            <a:noFill/>
          </a:ln>
        </p:spPr>
      </p:pic>
      <p:pic>
        <p:nvPicPr>
          <p:cNvPr id="5" name="图片 4"/>
          <p:cNvPicPr/>
          <p:nvPr/>
        </p:nvPicPr>
        <p:blipFill>
          <a:blip r:embed="rId5">
            <a:extLst>
              <a:ext uri="{28A0092B-C50C-407E-A947-70E740481C1C}">
                <a14:useLocalDpi xmlns:a14="http://schemas.microsoft.com/office/drawing/2010/main" val="0"/>
              </a:ext>
            </a:extLst>
          </a:blip>
          <a:srcRect/>
          <a:stretch>
            <a:fillRect/>
          </a:stretch>
        </p:blipFill>
        <p:spPr bwMode="auto">
          <a:xfrm>
            <a:off x="5369560" y="3365386"/>
            <a:ext cx="5565776" cy="3038486"/>
          </a:xfrm>
          <a:prstGeom prst="rect">
            <a:avLst/>
          </a:prstGeom>
          <a:noFill/>
          <a:ln>
            <a:noFill/>
          </a:ln>
        </p:spPr>
      </p:pic>
    </p:spTree>
    <p:extLst>
      <p:ext uri="{BB962C8B-B14F-4D97-AF65-F5344CB8AC3E}">
        <p14:creationId xmlns:p14="http://schemas.microsoft.com/office/powerpoint/2010/main" val="365114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grpSp>
        <p:nvGrpSpPr>
          <p:cNvPr id="9" name="组合 8"/>
          <p:cNvGrpSpPr/>
          <p:nvPr/>
        </p:nvGrpSpPr>
        <p:grpSpPr>
          <a:xfrm>
            <a:off x="2103120" y="979632"/>
            <a:ext cx="6995160" cy="4454847"/>
            <a:chOff x="2103120" y="979632"/>
            <a:chExt cx="6995160" cy="4454847"/>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2103120" y="979632"/>
              <a:ext cx="6995160" cy="3683808"/>
            </a:xfrm>
            <a:prstGeom prst="rect">
              <a:avLst/>
            </a:prstGeom>
            <a:noFill/>
            <a:ln>
              <a:noFill/>
            </a:ln>
          </p:spPr>
        </p:pic>
        <p:sp>
          <p:nvSpPr>
            <p:cNvPr id="5" name="矩形 4"/>
            <p:cNvSpPr/>
            <p:nvPr/>
          </p:nvSpPr>
          <p:spPr>
            <a:xfrm>
              <a:off x="2324406" y="4726593"/>
              <a:ext cx="3109506"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340</a:t>
              </a:r>
              <a:r>
                <a:rPr lang="zh-CN" altLang="en-US" sz="2000" b="1" dirty="0">
                  <a:solidFill>
                    <a:schemeClr val="accent4">
                      <a:lumMod val="75000"/>
                    </a:schemeClr>
                  </a:solidFill>
                </a:rPr>
                <a:t>次迭代，耗时</a:t>
              </a:r>
              <a:r>
                <a:rPr lang="en-US" altLang="zh-CN" sz="2000" b="1" dirty="0">
                  <a:solidFill>
                    <a:schemeClr val="accent4">
                      <a:lumMod val="75000"/>
                    </a:schemeClr>
                  </a:solidFill>
                </a:rPr>
                <a:t>77</a:t>
              </a:r>
              <a:r>
                <a:rPr lang="zh-CN" altLang="en-US" sz="2000" b="1" dirty="0">
                  <a:solidFill>
                    <a:schemeClr val="accent4">
                      <a:lumMod val="75000"/>
                    </a:schemeClr>
                  </a:solidFill>
                </a:rPr>
                <a:t>秒</a:t>
              </a:r>
            </a:p>
          </p:txBody>
        </p:sp>
        <p:sp>
          <p:nvSpPr>
            <p:cNvPr id="6" name="矩形 5"/>
            <p:cNvSpPr/>
            <p:nvPr/>
          </p:nvSpPr>
          <p:spPr>
            <a:xfrm>
              <a:off x="5819726" y="4726593"/>
              <a:ext cx="3188694" cy="707886"/>
            </a:xfrm>
            <a:prstGeom prst="rect">
              <a:avLst/>
            </a:prstGeom>
          </p:spPr>
          <p:txBody>
            <a:bodyPr wrap="none">
              <a:spAutoFit/>
            </a:bodyPr>
            <a:lstStyle/>
            <a:p>
              <a:pPr algn="ctr"/>
              <a:r>
                <a:rPr lang="en-US" altLang="zh-CN" sz="2000" b="1" dirty="0">
                  <a:solidFill>
                    <a:schemeClr val="accent4">
                      <a:lumMod val="75000"/>
                    </a:schemeClr>
                  </a:solidFill>
                </a:rPr>
                <a:t>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800</a:t>
              </a:r>
              <a:r>
                <a:rPr lang="zh-CN" altLang="en-US" sz="2000" b="1" dirty="0">
                  <a:solidFill>
                    <a:schemeClr val="accent4">
                      <a:lumMod val="75000"/>
                    </a:schemeClr>
                  </a:solidFill>
                </a:rPr>
                <a:t>次迭代、耗时</a:t>
              </a:r>
              <a:r>
                <a:rPr lang="en-US" altLang="zh-CN" sz="2000" b="1" dirty="0">
                  <a:solidFill>
                    <a:schemeClr val="accent4">
                      <a:lumMod val="75000"/>
                    </a:schemeClr>
                  </a:solidFill>
                </a:rPr>
                <a:t>184</a:t>
              </a:r>
              <a:r>
                <a:rPr lang="zh-CN" altLang="en-US" sz="2000" b="1" dirty="0">
                  <a:solidFill>
                    <a:schemeClr val="accent4">
                      <a:lumMod val="75000"/>
                    </a:schemeClr>
                  </a:solidFill>
                </a:rPr>
                <a:t>秒</a:t>
              </a:r>
            </a:p>
          </p:txBody>
        </p:sp>
      </p:grpSp>
      <p:pic>
        <p:nvPicPr>
          <p:cNvPr id="7" name="图片 6"/>
          <p:cNvPicPr/>
          <p:nvPr/>
        </p:nvPicPr>
        <p:blipFill>
          <a:blip r:embed="rId4"/>
          <a:stretch>
            <a:fillRect/>
          </a:stretch>
        </p:blipFill>
        <p:spPr>
          <a:xfrm>
            <a:off x="7574280" y="950826"/>
            <a:ext cx="3741420" cy="3741420"/>
          </a:xfrm>
          <a:prstGeom prst="rect">
            <a:avLst/>
          </a:prstGeom>
        </p:spPr>
      </p:pic>
      <p:sp>
        <p:nvSpPr>
          <p:cNvPr id="8" name="矩形 7"/>
          <p:cNvSpPr/>
          <p:nvPr/>
        </p:nvSpPr>
        <p:spPr>
          <a:xfrm>
            <a:off x="7850644" y="4755399"/>
            <a:ext cx="3188693"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次迭代，耗时</a:t>
            </a:r>
            <a:r>
              <a:rPr lang="en-US" altLang="zh-CN" sz="2000" b="1" dirty="0">
                <a:solidFill>
                  <a:schemeClr val="accent4">
                    <a:lumMod val="75000"/>
                  </a:schemeClr>
                </a:solidFill>
              </a:rPr>
              <a:t>104</a:t>
            </a:r>
            <a:r>
              <a:rPr lang="zh-CN" altLang="en-US" sz="2000" b="1" dirty="0">
                <a:solidFill>
                  <a:schemeClr val="accent4">
                    <a:lumMod val="75000"/>
                  </a:schemeClr>
                </a:solidFill>
              </a:rPr>
              <a:t>秒</a:t>
            </a:r>
          </a:p>
        </p:txBody>
      </p:sp>
    </p:spTree>
    <p:extLst>
      <p:ext uri="{BB962C8B-B14F-4D97-AF65-F5344CB8AC3E}">
        <p14:creationId xmlns:p14="http://schemas.microsoft.com/office/powerpoint/2010/main" val="210415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5E-6 -2.59259E-6 L -0.15652 0.00232 " pathEditMode="relative" rAng="0" ptsTypes="AA">
                                      <p:cBhvr>
                                        <p:cTn id="11" dur="1000" fill="hold"/>
                                        <p:tgtEl>
                                          <p:spTgt spid="9"/>
                                        </p:tgtEl>
                                        <p:attrNameLst>
                                          <p:attrName>ppt_x</p:attrName>
                                          <p:attrName>ppt_y</p:attrName>
                                        </p:attrNameLst>
                                      </p:cBhvr>
                                      <p:rCtr x="-7826" y="116"/>
                                    </p:animMotion>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974711" y="1318260"/>
            <a:ext cx="8242578" cy="4076700"/>
          </a:xfrm>
          <a:prstGeom prst="rect">
            <a:avLst/>
          </a:prstGeom>
          <a:noFill/>
          <a:ln>
            <a:noFill/>
          </a:ln>
        </p:spPr>
      </p:pic>
      <p:sp>
        <p:nvSpPr>
          <p:cNvPr id="4" name="矩形 3"/>
          <p:cNvSpPr/>
          <p:nvPr/>
        </p:nvSpPr>
        <p:spPr>
          <a:xfrm>
            <a:off x="3086330" y="5533533"/>
            <a:ext cx="6019340" cy="707886"/>
          </a:xfrm>
          <a:prstGeom prst="rect">
            <a:avLst/>
          </a:prstGeom>
        </p:spPr>
        <p:txBody>
          <a:bodyPr wrap="none">
            <a:spAutoFit/>
          </a:bodyPr>
          <a:lstStyle/>
          <a:p>
            <a:pPr algn="ctr"/>
            <a:r>
              <a:rPr lang="zh-CN" altLang="zh-CN" sz="2000" b="1" dirty="0">
                <a:solidFill>
                  <a:schemeClr val="accent4">
                    <a:lumMod val="75000"/>
                  </a:schemeClr>
                </a:solidFill>
              </a:rPr>
              <a:t>优化后</a:t>
            </a:r>
            <a:r>
              <a:rPr lang="en-US" altLang="zh-CN" sz="2000" b="1" dirty="0">
                <a:solidFill>
                  <a:schemeClr val="accent4">
                    <a:lumMod val="75000"/>
                  </a:schemeClr>
                </a:solidFill>
              </a:rPr>
              <a:t>WDCGAN</a:t>
            </a:r>
            <a:r>
              <a:rPr lang="zh-CN" altLang="zh-CN" sz="2000" b="1" dirty="0">
                <a:solidFill>
                  <a:schemeClr val="accent4">
                    <a:lumMod val="75000"/>
                  </a:schemeClr>
                </a:solidFill>
              </a:rPr>
              <a:t>（左）和原</a:t>
            </a:r>
            <a:r>
              <a:rPr lang="en-US" altLang="zh-CN" sz="2000" b="1" dirty="0">
                <a:solidFill>
                  <a:schemeClr val="accent4">
                    <a:lumMod val="75000"/>
                  </a:schemeClr>
                </a:solidFill>
              </a:rPr>
              <a:t>WDCGAN</a:t>
            </a:r>
            <a:r>
              <a:rPr lang="zh-CN" altLang="zh-CN" sz="2000" b="1" dirty="0">
                <a:solidFill>
                  <a:schemeClr val="accent4">
                    <a:lumMod val="75000"/>
                  </a:schemeClr>
                </a:solidFill>
              </a:rPr>
              <a:t>（右）对比</a:t>
            </a:r>
            <a:endParaRPr lang="en-US" altLang="zh-CN" sz="2000" b="1" dirty="0">
              <a:solidFill>
                <a:schemeClr val="accent4">
                  <a:lumMod val="75000"/>
                </a:schemeClr>
              </a:solidFill>
            </a:endParaRP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300</a:t>
            </a:r>
            <a:r>
              <a:rPr lang="zh-CN" altLang="en-US" sz="2000" b="1" dirty="0">
                <a:solidFill>
                  <a:schemeClr val="accent4">
                    <a:lumMod val="75000"/>
                  </a:schemeClr>
                </a:solidFill>
              </a:rPr>
              <a:t>次迭代、</a:t>
            </a:r>
            <a:r>
              <a:rPr lang="en-US" altLang="zh-CN" sz="2000" b="1" dirty="0">
                <a:solidFill>
                  <a:schemeClr val="accent4">
                    <a:lumMod val="75000"/>
                  </a:schemeClr>
                </a:solidFill>
              </a:rPr>
              <a:t>83s</a:t>
            </a: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a:t>
            </a:r>
            <a:r>
              <a:rPr lang="en-US" altLang="zh-CN" sz="2000" b="1" dirty="0">
                <a:solidFill>
                  <a:schemeClr val="accent4">
                    <a:lumMod val="75000"/>
                  </a:schemeClr>
                </a:solidFill>
              </a:rPr>
              <a:t>104s</a:t>
            </a:r>
            <a:endParaRPr lang="zh-CN" altLang="en-US" sz="2000" b="1" dirty="0">
              <a:solidFill>
                <a:schemeClr val="accent4">
                  <a:lumMod val="75000"/>
                </a:schemeClr>
              </a:solidFill>
            </a:endParaRPr>
          </a:p>
        </p:txBody>
      </p:sp>
    </p:spTree>
    <p:extLst>
      <p:ext uri="{BB962C8B-B14F-4D97-AF65-F5344CB8AC3E}">
        <p14:creationId xmlns:p14="http://schemas.microsoft.com/office/powerpoint/2010/main" val="3853397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增加条件</a:t>
            </a:r>
            <a:r>
              <a:rPr lang="en-US" altLang="zh-CN" dirty="0"/>
              <a:t>GAN</a:t>
            </a:r>
            <a:r>
              <a:rPr lang="zh-CN" altLang="en-US" dirty="0"/>
              <a:t>的优化，结果对比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419099" y="1268730"/>
            <a:ext cx="11170519" cy="3680460"/>
          </a:xfrm>
          <a:prstGeom prst="rect">
            <a:avLst/>
          </a:prstGeom>
          <a:noFill/>
          <a:ln>
            <a:noFill/>
          </a:ln>
        </p:spPr>
      </p:pic>
      <p:sp>
        <p:nvSpPr>
          <p:cNvPr id="4" name="矩形 3"/>
          <p:cNvSpPr/>
          <p:nvPr/>
        </p:nvSpPr>
        <p:spPr>
          <a:xfrm>
            <a:off x="1378758"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DCGAN</a:t>
            </a:r>
          </a:p>
          <a:p>
            <a:pPr lvl="0" algn="ctr">
              <a:lnSpc>
                <a:spcPct val="130000"/>
              </a:lnSpc>
            </a:pPr>
            <a:r>
              <a:rPr lang="en-US" altLang="zh-CN" sz="2000" b="1" dirty="0">
                <a:solidFill>
                  <a:schemeClr val="accent4">
                    <a:lumMod val="75000"/>
                  </a:schemeClr>
                </a:solidFill>
              </a:rPr>
              <a:t>780</a:t>
            </a:r>
            <a:r>
              <a:rPr lang="zh-CN" altLang="en-US" sz="2000" b="1" dirty="0">
                <a:solidFill>
                  <a:schemeClr val="accent4">
                    <a:lumMod val="75000"/>
                  </a:schemeClr>
                </a:solidFill>
              </a:rPr>
              <a:t>次</a:t>
            </a:r>
            <a:r>
              <a:rPr lang="en-US" altLang="zh-CN" sz="2000" b="1" dirty="0">
                <a:solidFill>
                  <a:schemeClr val="accent4">
                    <a:lumMod val="75000"/>
                  </a:schemeClr>
                </a:solidFill>
              </a:rPr>
              <a:t>187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5" name="矩形 4"/>
          <p:cNvSpPr/>
          <p:nvPr/>
        </p:nvSpPr>
        <p:spPr>
          <a:xfrm>
            <a:off x="5179452"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WDCGAN</a:t>
            </a:r>
          </a:p>
          <a:p>
            <a:pPr lvl="0" algn="ctr">
              <a:lnSpc>
                <a:spcPct val="130000"/>
              </a:lnSpc>
            </a:pPr>
            <a:r>
              <a:rPr lang="en-US" altLang="zh-CN" sz="2000" b="1" dirty="0">
                <a:solidFill>
                  <a:schemeClr val="accent4">
                    <a:lumMod val="75000"/>
                  </a:schemeClr>
                </a:solidFill>
              </a:rPr>
              <a:t>580</a:t>
            </a:r>
            <a:r>
              <a:rPr lang="zh-CN" altLang="en-US" sz="2000" b="1" dirty="0">
                <a:solidFill>
                  <a:schemeClr val="accent4">
                    <a:lumMod val="75000"/>
                  </a:schemeClr>
                </a:solidFill>
              </a:rPr>
              <a:t>次</a:t>
            </a:r>
            <a:r>
              <a:rPr lang="en-US" altLang="zh-CN" sz="2000" b="1" dirty="0">
                <a:solidFill>
                  <a:schemeClr val="accent4">
                    <a:lumMod val="75000"/>
                  </a:schemeClr>
                </a:solidFill>
              </a:rPr>
              <a:t>137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6" name="矩形 5"/>
          <p:cNvSpPr/>
          <p:nvPr/>
        </p:nvSpPr>
        <p:spPr>
          <a:xfrm>
            <a:off x="8630345" y="5053899"/>
            <a:ext cx="2459648" cy="853567"/>
          </a:xfrm>
          <a:prstGeom prst="rect">
            <a:avLst/>
          </a:prstGeom>
        </p:spPr>
        <p:txBody>
          <a:bodyPr wrap="none">
            <a:spAutoFit/>
          </a:bodyPr>
          <a:lstStyle/>
          <a:p>
            <a:pPr lvl="0" algn="ctr">
              <a:lnSpc>
                <a:spcPct val="130000"/>
              </a:lnSpc>
            </a:pPr>
            <a:r>
              <a:rPr lang="en-US" altLang="zh-CN" sz="2000" b="1" dirty="0" err="1">
                <a:solidFill>
                  <a:schemeClr val="accent4">
                    <a:lumMod val="75000"/>
                  </a:schemeClr>
                </a:solidFill>
              </a:rPr>
              <a:t>WDCGAN_update</a:t>
            </a:r>
            <a:endParaRPr lang="en-US" altLang="zh-CN" sz="2000" b="1" dirty="0">
              <a:solidFill>
                <a:schemeClr val="accent4">
                  <a:lumMod val="75000"/>
                </a:schemeClr>
              </a:solidFill>
            </a:endParaRPr>
          </a:p>
          <a:p>
            <a:pPr lvl="0" algn="ctr">
              <a:lnSpc>
                <a:spcPct val="130000"/>
              </a:lnSpc>
            </a:pPr>
            <a:r>
              <a:rPr lang="en-US" altLang="zh-CN" sz="2000" b="1" dirty="0">
                <a:solidFill>
                  <a:schemeClr val="accent4">
                    <a:lumMod val="75000"/>
                  </a:schemeClr>
                </a:solidFill>
              </a:rPr>
              <a:t>280</a:t>
            </a:r>
            <a:r>
              <a:rPr lang="zh-CN" altLang="en-US" sz="2000" b="1" dirty="0">
                <a:solidFill>
                  <a:schemeClr val="accent4">
                    <a:lumMod val="75000"/>
                  </a:schemeClr>
                </a:solidFill>
              </a:rPr>
              <a:t>次</a:t>
            </a:r>
            <a:r>
              <a:rPr lang="en-US" altLang="zh-CN" sz="2000" b="1" dirty="0">
                <a:solidFill>
                  <a:schemeClr val="accent4">
                    <a:lumMod val="75000"/>
                  </a:schemeClr>
                </a:solidFill>
              </a:rPr>
              <a:t>78</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335816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a:xfrm>
            <a:off x="3931336" y="3033132"/>
            <a:ext cx="4330921" cy="1332038"/>
          </a:xfrm>
        </p:spPr>
        <p:txBody>
          <a:bodyPr/>
          <a:lstStyle/>
          <a:p>
            <a:r>
              <a:rPr kumimoji="1" lang="zh-CN" altLang="en-US" dirty="0"/>
              <a:t>在</a:t>
            </a:r>
            <a:r>
              <a:rPr kumimoji="1" lang="en-US" altLang="zh-CN" dirty="0" err="1"/>
              <a:t>CelebA</a:t>
            </a:r>
            <a:r>
              <a:rPr kumimoji="1" lang="zh-CN" altLang="en-US" dirty="0"/>
              <a:t>数据集上的实验</a:t>
            </a:r>
          </a:p>
        </p:txBody>
      </p:sp>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317172" y="1245551"/>
            <a:ext cx="8355834" cy="4792999"/>
          </a:xfrm>
          <a:prstGeom prst="rect">
            <a:avLst/>
          </a:prstGeom>
        </p:spPr>
      </p:pic>
      <p:sp>
        <p:nvSpPr>
          <p:cNvPr id="7" name="文本占位符 6"/>
          <p:cNvSpPr>
            <a:spLocks noGrp="1"/>
          </p:cNvSpPr>
          <p:nvPr>
            <p:ph type="body" sz="quarter" idx="10"/>
          </p:nvPr>
        </p:nvSpPr>
        <p:spPr/>
        <p:txBody>
          <a:bodyPr/>
          <a:lstStyle/>
          <a:p>
            <a:r>
              <a:rPr lang="en-US" altLang="zh-CN" dirty="0" err="1"/>
              <a:t>CelebA</a:t>
            </a:r>
            <a:r>
              <a:rPr lang="zh-CN" altLang="en-US" dirty="0"/>
              <a:t>数据集</a:t>
            </a:r>
            <a:endParaRPr lang="en-US" altLang="zh-CN" dirty="0"/>
          </a:p>
        </p:txBody>
      </p:sp>
    </p:spTree>
    <p:extLst>
      <p:ext uri="{BB962C8B-B14F-4D97-AF65-F5344CB8AC3E}">
        <p14:creationId xmlns:p14="http://schemas.microsoft.com/office/powerpoint/2010/main" val="3971620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91" y="258237"/>
            <a:ext cx="5302783" cy="721395"/>
          </a:xfrm>
        </p:spPr>
        <p:txBody>
          <a:bodyPr/>
          <a:lstStyle/>
          <a:p>
            <a:r>
              <a:rPr kumimoji="1" lang="zh-CN" altLang="en-US" dirty="0"/>
              <a:t>全连接网络 </a:t>
            </a:r>
            <a:r>
              <a:rPr kumimoji="1" lang="en-US" altLang="zh-CN" dirty="0"/>
              <a:t>WGAN</a:t>
            </a:r>
          </a:p>
        </p:txBody>
      </p:sp>
      <p:grpSp>
        <p:nvGrpSpPr>
          <p:cNvPr id="93" name="组合 92"/>
          <p:cNvGrpSpPr/>
          <p:nvPr/>
        </p:nvGrpSpPr>
        <p:grpSpPr>
          <a:xfrm>
            <a:off x="6854789" y="845845"/>
            <a:ext cx="3478650" cy="4532770"/>
            <a:chOff x="6854789" y="845845"/>
            <a:chExt cx="3478650" cy="4532770"/>
          </a:xfrm>
        </p:grpSpPr>
        <p:grpSp>
          <p:nvGrpSpPr>
            <p:cNvPr id="68" name="组合 67"/>
            <p:cNvGrpSpPr/>
            <p:nvPr/>
          </p:nvGrpSpPr>
          <p:grpSpPr>
            <a:xfrm>
              <a:off x="6854789" y="1303461"/>
              <a:ext cx="3473204" cy="1355314"/>
              <a:chOff x="7286859" y="1380119"/>
              <a:chExt cx="3473204" cy="1355314"/>
            </a:xfrm>
          </p:grpSpPr>
          <p:cxnSp>
            <p:nvCxnSpPr>
              <p:cNvPr id="69" name="直接箭头连接符 6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流程图: 数据 6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71" name="矩形 70"/>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49152</a:t>
                </a:r>
                <a:r>
                  <a:rPr kumimoji="1" lang="zh-CN" altLang="en-US" dirty="0"/>
                  <a:t>*</a:t>
                </a:r>
                <a:r>
                  <a:rPr kumimoji="1" lang="en-US" altLang="zh-CN" dirty="0"/>
                  <a:t>512</a:t>
                </a:r>
              </a:p>
              <a:p>
                <a:pPr algn="ctr"/>
                <a:r>
                  <a:rPr kumimoji="1" lang="zh-CN" altLang="en-US" dirty="0"/>
                  <a:t>全连接</a:t>
                </a:r>
              </a:p>
            </p:txBody>
          </p:sp>
          <p:cxnSp>
            <p:nvCxnSpPr>
              <p:cNvPr id="72" name="直接连接符 71"/>
              <p:cNvCxnSpPr>
                <a:cxnSpLocks/>
                <a:stCxn id="7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73" name="流程图: 数据 72"/>
            <p:cNvSpPr/>
            <p:nvPr/>
          </p:nvSpPr>
          <p:spPr>
            <a:xfrm>
              <a:off x="8330464" y="84584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grpSp>
          <p:nvGrpSpPr>
            <p:cNvPr id="74" name="组合 73"/>
            <p:cNvGrpSpPr/>
            <p:nvPr/>
          </p:nvGrpSpPr>
          <p:grpSpPr>
            <a:xfrm>
              <a:off x="6972034" y="2667988"/>
              <a:ext cx="3355959" cy="1355314"/>
              <a:chOff x="7404104" y="1380119"/>
              <a:chExt cx="3355959" cy="1355314"/>
            </a:xfrm>
          </p:grpSpPr>
          <p:cxnSp>
            <p:nvCxnSpPr>
              <p:cNvPr id="75" name="直接箭头连接符 7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77" name="矩形 7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78" name="直接连接符 77"/>
              <p:cNvCxnSpPr>
                <a:cxnSpLocks/>
                <a:stCxn id="7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9" name="组合 78"/>
            <p:cNvGrpSpPr/>
            <p:nvPr/>
          </p:nvGrpSpPr>
          <p:grpSpPr>
            <a:xfrm>
              <a:off x="6854789" y="4023301"/>
              <a:ext cx="3473204" cy="1355314"/>
              <a:chOff x="7286859" y="1380119"/>
              <a:chExt cx="3473204" cy="1355314"/>
            </a:xfrm>
          </p:grpSpPr>
          <p:cxnSp>
            <p:nvCxnSpPr>
              <p:cNvPr id="80" name="直接箭头连接符 7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流程图: 数据 8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82" name="矩形 81"/>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512</a:t>
                </a:r>
                <a:r>
                  <a:rPr kumimoji="1" lang="zh-CN" altLang="en-US" dirty="0"/>
                  <a:t>*</a:t>
                </a:r>
                <a:r>
                  <a:rPr kumimoji="1" lang="en-US" altLang="zh-CN" dirty="0"/>
                  <a:t>1</a:t>
                </a:r>
              </a:p>
              <a:p>
                <a:pPr algn="ctr"/>
                <a:r>
                  <a:rPr kumimoji="1" lang="zh-CN" altLang="en-US" dirty="0"/>
                  <a:t>全连接</a:t>
                </a:r>
                <a:endParaRPr kumimoji="1" lang="en-US" altLang="zh-CN" dirty="0"/>
              </a:p>
            </p:txBody>
          </p:sp>
          <p:cxnSp>
            <p:nvCxnSpPr>
              <p:cNvPr id="83" name="直接连接符 82"/>
              <p:cNvCxnSpPr>
                <a:cxnSpLocks/>
                <a:stCxn id="8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85"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sp>
        <p:nvSpPr>
          <p:cNvPr id="86" name="文本占位符 1"/>
          <p:cNvSpPr txBox="1">
            <a:spLocks/>
          </p:cNvSpPr>
          <p:nvPr/>
        </p:nvSpPr>
        <p:spPr>
          <a:xfrm>
            <a:off x="10637650" y="1116336"/>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grpSp>
        <p:nvGrpSpPr>
          <p:cNvPr id="92" name="组合 91"/>
          <p:cNvGrpSpPr/>
          <p:nvPr/>
        </p:nvGrpSpPr>
        <p:grpSpPr>
          <a:xfrm>
            <a:off x="857250" y="809399"/>
            <a:ext cx="3478650" cy="5886411"/>
            <a:chOff x="857250" y="809399"/>
            <a:chExt cx="3478650" cy="5886411"/>
          </a:xfrm>
        </p:grpSpPr>
        <p:grpSp>
          <p:nvGrpSpPr>
            <p:cNvPr id="16" name="组合 15"/>
            <p:cNvGrpSpPr/>
            <p:nvPr/>
          </p:nvGrpSpPr>
          <p:grpSpPr>
            <a:xfrm>
              <a:off x="974495" y="1267015"/>
              <a:ext cx="3355959" cy="1355314"/>
              <a:chOff x="7404104" y="1380119"/>
              <a:chExt cx="3355959" cy="1355314"/>
            </a:xfrm>
          </p:grpSpPr>
          <p:cxnSp>
            <p:nvCxnSpPr>
              <p:cNvPr id="32" name="直接箭头连接符 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流程图: 数据 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34" name="矩形 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128*512</a:t>
                </a:r>
              </a:p>
              <a:p>
                <a:pPr algn="ctr"/>
                <a:r>
                  <a:rPr kumimoji="1" lang="zh-CN" altLang="en-US" dirty="0"/>
                  <a:t>全连接</a:t>
                </a:r>
              </a:p>
            </p:txBody>
          </p:sp>
          <p:cxnSp>
            <p:nvCxnSpPr>
              <p:cNvPr id="35" name="直接连接符 34"/>
              <p:cNvCxnSpPr>
                <a:cxnSpLocks/>
                <a:stCxn id="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57" name="流程图: 数据 56"/>
            <p:cNvSpPr/>
            <p:nvPr/>
          </p:nvSpPr>
          <p:spPr>
            <a:xfrm>
              <a:off x="2332925" y="80939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58" name="组合 57"/>
            <p:cNvGrpSpPr/>
            <p:nvPr/>
          </p:nvGrpSpPr>
          <p:grpSpPr>
            <a:xfrm>
              <a:off x="974495" y="2631542"/>
              <a:ext cx="3355959" cy="1355314"/>
              <a:chOff x="7404104" y="1380119"/>
              <a:chExt cx="3355959" cy="1355314"/>
            </a:xfrm>
          </p:grpSpPr>
          <p:cxnSp>
            <p:nvCxnSpPr>
              <p:cNvPr id="59" name="直接箭头连接符 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61" name="矩形 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62" name="直接连接符 61"/>
              <p:cNvCxnSpPr>
                <a:cxnSpLocks/>
                <a:stCxn id="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3" name="组合 62"/>
            <p:cNvGrpSpPr/>
            <p:nvPr/>
          </p:nvGrpSpPr>
          <p:grpSpPr>
            <a:xfrm>
              <a:off x="857250" y="3986855"/>
              <a:ext cx="3473204" cy="1355314"/>
              <a:chOff x="7286859" y="1380119"/>
              <a:chExt cx="3473204" cy="1355314"/>
            </a:xfrm>
          </p:grpSpPr>
          <p:cxnSp>
            <p:nvCxnSpPr>
              <p:cNvPr id="64" name="直接箭头连接符 6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5" name="流程图: 数据 6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sp>
            <p:nvSpPr>
              <p:cNvPr id="66" name="矩形 65"/>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512</a:t>
                </a:r>
                <a:r>
                  <a:rPr kumimoji="1" lang="zh-CN" altLang="en-US" dirty="0"/>
                  <a:t>*</a:t>
                </a:r>
                <a:r>
                  <a:rPr kumimoji="1" lang="en-US" altLang="zh-CN" dirty="0"/>
                  <a:t>49152</a:t>
                </a:r>
              </a:p>
              <a:p>
                <a:pPr algn="ctr"/>
                <a:r>
                  <a:rPr kumimoji="1" lang="zh-CN" altLang="en-US" dirty="0"/>
                  <a:t>全连接</a:t>
                </a:r>
                <a:endParaRPr kumimoji="1" lang="en-US" altLang="zh-CN" dirty="0"/>
              </a:p>
            </p:txBody>
          </p:sp>
          <p:cxnSp>
            <p:nvCxnSpPr>
              <p:cNvPr id="67" name="直接连接符 66"/>
              <p:cNvCxnSpPr>
                <a:cxnSpLocks/>
                <a:stCxn id="6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7" name="组合 86"/>
            <p:cNvGrpSpPr/>
            <p:nvPr/>
          </p:nvGrpSpPr>
          <p:grpSpPr>
            <a:xfrm>
              <a:off x="857250" y="5340496"/>
              <a:ext cx="3473204" cy="1355314"/>
              <a:chOff x="7286859" y="1380119"/>
              <a:chExt cx="3473204" cy="1355314"/>
            </a:xfrm>
          </p:grpSpPr>
          <p:cxnSp>
            <p:nvCxnSpPr>
              <p:cNvPr id="88" name="直接箭头连接符 8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流程图: 数据 8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sp>
            <p:nvSpPr>
              <p:cNvPr id="90" name="矩形 89"/>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p>
            </p:txBody>
          </p:sp>
          <p:cxnSp>
            <p:nvCxnSpPr>
              <p:cNvPr id="91" name="直接连接符 90"/>
              <p:cNvCxnSpPr>
                <a:cxnSpLocks/>
                <a:stCxn id="9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Tree>
    <p:extLst>
      <p:ext uri="{BB962C8B-B14F-4D97-AF65-F5344CB8AC3E}">
        <p14:creationId xmlns:p14="http://schemas.microsoft.com/office/powerpoint/2010/main" val="67265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全连接网络</a:t>
            </a:r>
            <a:r>
              <a:rPr kumimoji="1" lang="en-US" altLang="zh-CN" dirty="0"/>
              <a:t>WGAN</a:t>
            </a:r>
            <a:r>
              <a:rPr kumimoji="1" lang="zh-CN" altLang="en-US" dirty="0"/>
              <a:t>优化</a:t>
            </a:r>
            <a:endParaRPr kumimoji="1" lang="en-US" altLang="zh-CN" dirty="0"/>
          </a:p>
        </p:txBody>
      </p:sp>
      <p:sp>
        <p:nvSpPr>
          <p:cNvPr id="3"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4" name="组合 3"/>
          <p:cNvGrpSpPr/>
          <p:nvPr/>
        </p:nvGrpSpPr>
        <p:grpSpPr>
          <a:xfrm>
            <a:off x="857250" y="809399"/>
            <a:ext cx="3609319" cy="5902697"/>
            <a:chOff x="857250" y="809399"/>
            <a:chExt cx="3609319" cy="5902697"/>
          </a:xfrm>
        </p:grpSpPr>
        <p:grpSp>
          <p:nvGrpSpPr>
            <p:cNvPr id="5" name="组合 4"/>
            <p:cNvGrpSpPr/>
            <p:nvPr/>
          </p:nvGrpSpPr>
          <p:grpSpPr>
            <a:xfrm>
              <a:off x="857250" y="1267015"/>
              <a:ext cx="3473204" cy="1355314"/>
              <a:chOff x="7286859" y="1380119"/>
              <a:chExt cx="3473204" cy="1355314"/>
            </a:xfrm>
          </p:grpSpPr>
          <p:cxnSp>
            <p:nvCxnSpPr>
              <p:cNvPr id="22" name="直接箭头连接符 2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流程图: 数据 2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65536</a:t>
                </a:r>
                <a:endParaRPr kumimoji="1" lang="zh-CN" altLang="en-US" dirty="0"/>
              </a:p>
            </p:txBody>
          </p:sp>
          <p:sp>
            <p:nvSpPr>
              <p:cNvPr id="24" name="矩形 23"/>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128*65536</a:t>
                </a:r>
              </a:p>
              <a:p>
                <a:pPr algn="ctr"/>
                <a:r>
                  <a:rPr kumimoji="1" lang="zh-CN" altLang="en-US" dirty="0"/>
                  <a:t>全连接</a:t>
                </a:r>
              </a:p>
            </p:txBody>
          </p:sp>
          <p:cxnSp>
            <p:nvCxnSpPr>
              <p:cNvPr id="25" name="直接连接符 24"/>
              <p:cNvCxnSpPr>
                <a:cxnSpLocks/>
                <a:stCxn id="2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6" name="流程图: 数据 5"/>
            <p:cNvSpPr/>
            <p:nvPr/>
          </p:nvSpPr>
          <p:spPr>
            <a:xfrm>
              <a:off x="2332925" y="80939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974495" y="2631542"/>
              <a:ext cx="3355959" cy="1355314"/>
              <a:chOff x="7404104" y="1380119"/>
              <a:chExt cx="3355959" cy="1355314"/>
            </a:xfrm>
          </p:grpSpPr>
          <p:cxnSp>
            <p:nvCxnSpPr>
              <p:cNvPr id="18" name="直接箭头连接符 1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流程图: 数据 1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65536</a:t>
                </a:r>
                <a:endParaRPr kumimoji="1" lang="zh-CN" altLang="en-US" dirty="0"/>
              </a:p>
            </p:txBody>
          </p:sp>
          <p:sp>
            <p:nvSpPr>
              <p:cNvPr id="20" name="矩形 1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21" name="直接连接符 20"/>
              <p:cNvCxnSpPr>
                <a:cxnSpLocks/>
                <a:stCxn id="2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 name="组合 7"/>
            <p:cNvGrpSpPr/>
            <p:nvPr/>
          </p:nvGrpSpPr>
          <p:grpSpPr>
            <a:xfrm>
              <a:off x="857250" y="3986855"/>
              <a:ext cx="3609319" cy="1355314"/>
              <a:chOff x="7286859" y="1380119"/>
              <a:chExt cx="3609319" cy="1355314"/>
            </a:xfrm>
          </p:grpSpPr>
          <p:cxnSp>
            <p:nvCxnSpPr>
              <p:cNvPr id="14" name="直接箭头连接符 1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流程图: 数据 14"/>
              <p:cNvSpPr/>
              <p:nvPr/>
            </p:nvSpPr>
            <p:spPr>
              <a:xfrm>
                <a:off x="8631866" y="2278317"/>
                <a:ext cx="226431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4</a:t>
                </a:r>
                <a:endParaRPr kumimoji="1" lang="zh-CN" altLang="en-US" dirty="0"/>
              </a:p>
            </p:txBody>
          </p:sp>
          <p:sp>
            <p:nvSpPr>
              <p:cNvPr id="16" name="矩形 15"/>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endParaRPr kumimoji="1" lang="en-US" altLang="zh-CN" dirty="0"/>
              </a:p>
            </p:txBody>
          </p:sp>
          <p:cxnSp>
            <p:nvCxnSpPr>
              <p:cNvPr id="17" name="直接连接符 16"/>
              <p:cNvCxnSpPr>
                <a:cxnSpLocks/>
                <a:stCxn id="1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 name="组合 8"/>
            <p:cNvGrpSpPr/>
            <p:nvPr/>
          </p:nvGrpSpPr>
          <p:grpSpPr>
            <a:xfrm>
              <a:off x="857250" y="5340496"/>
              <a:ext cx="3568199" cy="1371600"/>
              <a:chOff x="7286859" y="1380119"/>
              <a:chExt cx="3568199" cy="1371600"/>
            </a:xfrm>
          </p:grpSpPr>
          <p:cxnSp>
            <p:nvCxnSpPr>
              <p:cNvPr id="10" name="直接箭头连接符 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流程图: 数据 10"/>
              <p:cNvSpPr/>
              <p:nvPr/>
            </p:nvSpPr>
            <p:spPr>
              <a:xfrm>
                <a:off x="8639154" y="2294603"/>
                <a:ext cx="2215904"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3</a:t>
                </a:r>
                <a:endParaRPr kumimoji="1" lang="zh-CN" altLang="en-US" dirty="0"/>
              </a:p>
            </p:txBody>
          </p:sp>
          <p:sp>
            <p:nvSpPr>
              <p:cNvPr id="12" name="矩形 11"/>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p>
              <a:p>
                <a:pPr algn="ctr"/>
                <a:r>
                  <a:rPr kumimoji="1" lang="zh-CN" altLang="en-US" dirty="0"/>
                  <a:t>卷积</a:t>
                </a:r>
                <a:endParaRPr kumimoji="1" lang="en-US" altLang="zh-CN" dirty="0"/>
              </a:p>
            </p:txBody>
          </p:sp>
          <p:cxnSp>
            <p:nvCxnSpPr>
              <p:cNvPr id="13" name="直接连接符 12"/>
              <p:cNvCxnSpPr>
                <a:cxnSpLocks/>
                <a:stCxn id="1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54" name="组合 53"/>
          <p:cNvGrpSpPr/>
          <p:nvPr/>
        </p:nvGrpSpPr>
        <p:grpSpPr>
          <a:xfrm>
            <a:off x="849962" y="5354819"/>
            <a:ext cx="3568199" cy="1371600"/>
            <a:chOff x="849962" y="5331959"/>
            <a:chExt cx="3568199" cy="1371600"/>
          </a:xfrm>
        </p:grpSpPr>
        <p:cxnSp>
          <p:nvCxnSpPr>
            <p:cNvPr id="50" name="直接箭头连接符 49"/>
            <p:cNvCxnSpPr>
              <a:cxnSpLocks/>
            </p:cNvCxnSpPr>
            <p:nvPr/>
          </p:nvCxnSpPr>
          <p:spPr>
            <a:xfrm flipH="1">
              <a:off x="3327124" y="533195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流程图: 数据 50"/>
            <p:cNvSpPr/>
            <p:nvPr/>
          </p:nvSpPr>
          <p:spPr>
            <a:xfrm>
              <a:off x="2202257" y="6246443"/>
              <a:ext cx="2215904"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3</a:t>
              </a:r>
              <a:endParaRPr kumimoji="1" lang="zh-CN" altLang="en-US" dirty="0"/>
            </a:p>
          </p:txBody>
        </p:sp>
        <p:sp>
          <p:nvSpPr>
            <p:cNvPr id="52" name="矩形 51"/>
            <p:cNvSpPr/>
            <p:nvPr/>
          </p:nvSpPr>
          <p:spPr>
            <a:xfrm>
              <a:off x="849962" y="533736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p>
          </p:txBody>
        </p:sp>
        <p:cxnSp>
          <p:nvCxnSpPr>
            <p:cNvPr id="53" name="直接连接符 52"/>
            <p:cNvCxnSpPr>
              <a:cxnSpLocks/>
              <a:stCxn id="52" idx="3"/>
            </p:cNvCxnSpPr>
            <p:nvPr/>
          </p:nvCxnSpPr>
          <p:spPr>
            <a:xfrm>
              <a:off x="2314167" y="575650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55" name="文本占位符 1"/>
          <p:cNvSpPr txBox="1">
            <a:spLocks/>
          </p:cNvSpPr>
          <p:nvPr/>
        </p:nvSpPr>
        <p:spPr>
          <a:xfrm>
            <a:off x="7152148" y="1227887"/>
            <a:ext cx="4300712" cy="182819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128</a:t>
            </a:r>
            <a:r>
              <a:rPr lang="zh-CN" altLang="en-US" dirty="0">
                <a:solidFill>
                  <a:srgbClr val="0070C0"/>
                </a:solidFill>
              </a:rPr>
              <a:t>*</a:t>
            </a:r>
            <a:r>
              <a:rPr lang="en-US" altLang="zh-CN" dirty="0">
                <a:solidFill>
                  <a:srgbClr val="0070C0"/>
                </a:solidFill>
              </a:rPr>
              <a:t>512+512+512</a:t>
            </a:r>
            <a:r>
              <a:rPr lang="zh-CN" altLang="en-US" dirty="0">
                <a:solidFill>
                  <a:srgbClr val="0070C0"/>
                </a:solidFill>
              </a:rPr>
              <a:t>*</a:t>
            </a:r>
            <a:r>
              <a:rPr lang="en-US" altLang="zh-CN" dirty="0">
                <a:solidFill>
                  <a:srgbClr val="0070C0"/>
                </a:solidFill>
              </a:rPr>
              <a:t>49152+49152=2528,1024</a:t>
            </a:r>
          </a:p>
          <a:p>
            <a:r>
              <a:rPr lang="en-US" altLang="zh-CN" dirty="0">
                <a:solidFill>
                  <a:srgbClr val="0070C0"/>
                </a:solidFill>
              </a:rPr>
              <a:t>128</a:t>
            </a:r>
            <a:r>
              <a:rPr lang="zh-CN" altLang="en-US" dirty="0">
                <a:solidFill>
                  <a:srgbClr val="0070C0"/>
                </a:solidFill>
              </a:rPr>
              <a:t>*</a:t>
            </a:r>
            <a:r>
              <a:rPr lang="en-US" altLang="zh-CN" dirty="0">
                <a:solidFill>
                  <a:srgbClr val="0070C0"/>
                </a:solidFill>
              </a:rPr>
              <a:t>65536+65536+5</a:t>
            </a:r>
            <a:r>
              <a:rPr lang="zh-CN" altLang="en-US" dirty="0">
                <a:solidFill>
                  <a:srgbClr val="0070C0"/>
                </a:solidFill>
              </a:rPr>
              <a:t>*</a:t>
            </a:r>
            <a:r>
              <a:rPr lang="en-US" altLang="zh-CN" dirty="0">
                <a:solidFill>
                  <a:srgbClr val="0070C0"/>
                </a:solidFill>
              </a:rPr>
              <a:t>5</a:t>
            </a:r>
            <a:r>
              <a:rPr lang="zh-CN" altLang="en-US" dirty="0">
                <a:solidFill>
                  <a:srgbClr val="0070C0"/>
                </a:solidFill>
              </a:rPr>
              <a:t>*</a:t>
            </a:r>
            <a:r>
              <a:rPr lang="en-US" altLang="zh-CN" dirty="0">
                <a:solidFill>
                  <a:srgbClr val="0070C0"/>
                </a:solidFill>
              </a:rPr>
              <a:t>3+3=845,4222</a:t>
            </a:r>
            <a:endParaRPr lang="zh-CN" altLang="en-US" dirty="0">
              <a:solidFill>
                <a:srgbClr val="0070C0"/>
              </a:solidFill>
            </a:endParaRPr>
          </a:p>
        </p:txBody>
      </p:sp>
    </p:spTree>
    <p:extLst>
      <p:ext uri="{BB962C8B-B14F-4D97-AF65-F5344CB8AC3E}">
        <p14:creationId xmlns:p14="http://schemas.microsoft.com/office/powerpoint/2010/main" val="370954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6.25E-7 3.7037E-7 L -0.00091 -0.19884 " pathEditMode="relative" rAng="0" ptsTypes="AA">
                                      <p:cBhvr>
                                        <p:cTn id="14" dur="500" fill="hold"/>
                                        <p:tgtEl>
                                          <p:spTgt spid="4"/>
                                        </p:tgtEl>
                                        <p:attrNameLst>
                                          <p:attrName>ppt_x</p:attrName>
                                          <p:attrName>ppt_y</p:attrName>
                                        </p:attrNameLst>
                                      </p:cBhvr>
                                      <p:rCtr x="-52" y="-9954"/>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WGAN</a:t>
            </a:r>
            <a:r>
              <a:rPr lang="zh-CN" altLang="en-US" dirty="0"/>
              <a:t>及优化后的结果比较</a:t>
            </a:r>
          </a:p>
        </p:txBody>
      </p:sp>
      <p:pic>
        <p:nvPicPr>
          <p:cNvPr id="5" name="图片 4"/>
          <p:cNvPicPr>
            <a:picLocks noChangeAspect="1"/>
          </p:cNvPicPr>
          <p:nvPr/>
        </p:nvPicPr>
        <p:blipFill>
          <a:blip r:embed="rId3"/>
          <a:stretch>
            <a:fillRect/>
          </a:stretch>
        </p:blipFill>
        <p:spPr>
          <a:xfrm>
            <a:off x="933450" y="979632"/>
            <a:ext cx="4876800" cy="4876800"/>
          </a:xfrm>
          <a:prstGeom prst="rect">
            <a:avLst/>
          </a:prstGeom>
        </p:spPr>
      </p:pic>
      <p:pic>
        <p:nvPicPr>
          <p:cNvPr id="7" name="图片 6"/>
          <p:cNvPicPr>
            <a:picLocks noChangeAspect="1"/>
          </p:cNvPicPr>
          <p:nvPr/>
        </p:nvPicPr>
        <p:blipFill>
          <a:blip r:embed="rId4"/>
          <a:stretch>
            <a:fillRect/>
          </a:stretch>
        </p:blipFill>
        <p:spPr>
          <a:xfrm>
            <a:off x="6370320" y="979632"/>
            <a:ext cx="4876800" cy="4876800"/>
          </a:xfrm>
          <a:prstGeom prst="rect">
            <a:avLst/>
          </a:prstGeom>
        </p:spPr>
      </p:pic>
      <p:sp>
        <p:nvSpPr>
          <p:cNvPr id="8" name="矩形 7"/>
          <p:cNvSpPr/>
          <p:nvPr/>
        </p:nvSpPr>
        <p:spPr>
          <a:xfrm>
            <a:off x="2838690" y="6017702"/>
            <a:ext cx="1066319" cy="45345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p>
        </p:txBody>
      </p:sp>
      <p:sp>
        <p:nvSpPr>
          <p:cNvPr id="9" name="矩形 8"/>
          <p:cNvSpPr/>
          <p:nvPr/>
        </p:nvSpPr>
        <p:spPr>
          <a:xfrm>
            <a:off x="8019081" y="5998208"/>
            <a:ext cx="1579278" cy="492443"/>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r>
              <a:rPr lang="zh-CN" altLang="en-US" sz="2000" b="1" dirty="0">
                <a:solidFill>
                  <a:schemeClr val="accent4">
                    <a:lumMod val="75000"/>
                  </a:schemeClr>
                </a:solidFill>
              </a:rPr>
              <a:t>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283628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背景介绍</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WGAN</a:t>
            </a:r>
            <a:r>
              <a:rPr lang="zh-CN" altLang="en-US" dirty="0"/>
              <a:t>及优化后的结果比较</a:t>
            </a:r>
          </a:p>
        </p:txBody>
      </p:sp>
      <p:pic>
        <p:nvPicPr>
          <p:cNvPr id="4" name="图片 3"/>
          <p:cNvPicPr>
            <a:picLocks noChangeAspect="1"/>
          </p:cNvPicPr>
          <p:nvPr/>
        </p:nvPicPr>
        <p:blipFill>
          <a:blip r:embed="rId3"/>
          <a:stretch>
            <a:fillRect/>
          </a:stretch>
        </p:blipFill>
        <p:spPr>
          <a:xfrm>
            <a:off x="6503670" y="979632"/>
            <a:ext cx="4876800" cy="4876800"/>
          </a:xfrm>
          <a:prstGeom prst="rect">
            <a:avLst/>
          </a:prstGeom>
        </p:spPr>
      </p:pic>
      <p:pic>
        <p:nvPicPr>
          <p:cNvPr id="6" name="图片 5"/>
          <p:cNvPicPr>
            <a:picLocks noChangeAspect="1"/>
          </p:cNvPicPr>
          <p:nvPr/>
        </p:nvPicPr>
        <p:blipFill>
          <a:blip r:embed="rId4"/>
          <a:stretch>
            <a:fillRect/>
          </a:stretch>
        </p:blipFill>
        <p:spPr>
          <a:xfrm>
            <a:off x="1097414" y="990600"/>
            <a:ext cx="4876800" cy="4876800"/>
          </a:xfrm>
          <a:prstGeom prst="rect">
            <a:avLst/>
          </a:prstGeom>
        </p:spPr>
      </p:pic>
      <p:sp>
        <p:nvSpPr>
          <p:cNvPr id="7" name="矩形 6"/>
          <p:cNvSpPr/>
          <p:nvPr/>
        </p:nvSpPr>
        <p:spPr>
          <a:xfrm>
            <a:off x="2838690" y="6017702"/>
            <a:ext cx="1066319" cy="45345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p>
        </p:txBody>
      </p:sp>
      <p:sp>
        <p:nvSpPr>
          <p:cNvPr id="8" name="矩形 7"/>
          <p:cNvSpPr/>
          <p:nvPr/>
        </p:nvSpPr>
        <p:spPr>
          <a:xfrm>
            <a:off x="8019081" y="5998208"/>
            <a:ext cx="1579278" cy="492443"/>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r>
              <a:rPr lang="zh-CN" altLang="en-US" sz="2000" b="1" dirty="0">
                <a:solidFill>
                  <a:schemeClr val="accent4">
                    <a:lumMod val="75000"/>
                  </a:schemeClr>
                </a:solidFill>
              </a:rPr>
              <a:t>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3203897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09862" y="393101"/>
            <a:ext cx="3895916" cy="3895916"/>
          </a:xfrm>
          <a:prstGeom prst="rect">
            <a:avLst/>
          </a:prstGeom>
        </p:spPr>
      </p:pic>
      <p:sp>
        <p:nvSpPr>
          <p:cNvPr id="2" name="文本占位符 1"/>
          <p:cNvSpPr>
            <a:spLocks noGrp="1"/>
          </p:cNvSpPr>
          <p:nvPr>
            <p:ph type="body" sz="quarter" idx="10"/>
          </p:nvPr>
        </p:nvSpPr>
        <p:spPr/>
        <p:txBody>
          <a:bodyPr/>
          <a:lstStyle/>
          <a:p>
            <a:r>
              <a:rPr lang="en-US" altLang="zh-CN" dirty="0"/>
              <a:t>Wasserstein DCGAN</a:t>
            </a:r>
            <a:r>
              <a:rPr lang="zh-CN" altLang="en-US" dirty="0"/>
              <a:t>及优化</a:t>
            </a:r>
          </a:p>
        </p:txBody>
      </p:sp>
      <p:pic>
        <p:nvPicPr>
          <p:cNvPr id="4" name="图片 3"/>
          <p:cNvPicPr>
            <a:picLocks noChangeAspect="1"/>
          </p:cNvPicPr>
          <p:nvPr/>
        </p:nvPicPr>
        <p:blipFill>
          <a:blip r:embed="rId4"/>
          <a:stretch>
            <a:fillRect/>
          </a:stretch>
        </p:blipFill>
        <p:spPr>
          <a:xfrm>
            <a:off x="4205778" y="786202"/>
            <a:ext cx="3895916" cy="3895916"/>
          </a:xfrm>
          <a:prstGeom prst="rect">
            <a:avLst/>
          </a:prstGeom>
        </p:spPr>
      </p:pic>
      <p:sp>
        <p:nvSpPr>
          <p:cNvPr id="5" name="矩形 4"/>
          <p:cNvSpPr/>
          <p:nvPr/>
        </p:nvSpPr>
        <p:spPr>
          <a:xfrm>
            <a:off x="4536450" y="4856140"/>
            <a:ext cx="2783647" cy="400110"/>
          </a:xfrm>
          <a:prstGeom prst="rect">
            <a:avLst/>
          </a:prstGeom>
        </p:spPr>
        <p:txBody>
          <a:bodyPr wrap="none">
            <a:spAutoFit/>
          </a:bodyPr>
          <a:lstStyle/>
          <a:p>
            <a:pPr algn="ctr"/>
            <a:r>
              <a:rPr lang="en-US" altLang="zh-CN" sz="2000" b="1" dirty="0">
                <a:solidFill>
                  <a:schemeClr val="accent4">
                    <a:lumMod val="75000"/>
                  </a:schemeClr>
                </a:solidFill>
              </a:rPr>
              <a:t>Wasserstein DCGAN</a:t>
            </a:r>
          </a:p>
        </p:txBody>
      </p:sp>
      <p:pic>
        <p:nvPicPr>
          <p:cNvPr id="7" name="图片 6"/>
          <p:cNvPicPr>
            <a:picLocks noChangeAspect="1"/>
          </p:cNvPicPr>
          <p:nvPr/>
        </p:nvPicPr>
        <p:blipFill>
          <a:blip r:embed="rId5"/>
          <a:stretch>
            <a:fillRect/>
          </a:stretch>
        </p:blipFill>
        <p:spPr>
          <a:xfrm>
            <a:off x="8101694" y="1372733"/>
            <a:ext cx="3895916" cy="3895916"/>
          </a:xfrm>
          <a:prstGeom prst="rect">
            <a:avLst/>
          </a:prstGeom>
        </p:spPr>
      </p:pic>
      <p:sp>
        <p:nvSpPr>
          <p:cNvPr id="8" name="矩形 7"/>
          <p:cNvSpPr/>
          <p:nvPr/>
        </p:nvSpPr>
        <p:spPr>
          <a:xfrm>
            <a:off x="8657828" y="5525363"/>
            <a:ext cx="2783647" cy="400110"/>
          </a:xfrm>
          <a:prstGeom prst="rect">
            <a:avLst/>
          </a:prstGeom>
        </p:spPr>
        <p:txBody>
          <a:bodyPr wrap="none">
            <a:spAutoFit/>
          </a:bodyPr>
          <a:lstStyle/>
          <a:p>
            <a:pPr algn="ctr"/>
            <a:r>
              <a:rPr lang="en-US" altLang="zh-CN" sz="2000" b="1" dirty="0">
                <a:solidFill>
                  <a:schemeClr val="accent4">
                    <a:lumMod val="75000"/>
                  </a:schemeClr>
                </a:solidFill>
              </a:rPr>
              <a:t>Wasserstein DCGAN</a:t>
            </a:r>
          </a:p>
        </p:txBody>
      </p:sp>
      <p:sp>
        <p:nvSpPr>
          <p:cNvPr id="11" name="矩形 10"/>
          <p:cNvSpPr/>
          <p:nvPr/>
        </p:nvSpPr>
        <p:spPr>
          <a:xfrm>
            <a:off x="1678238" y="4538687"/>
            <a:ext cx="1159163" cy="400110"/>
          </a:xfrm>
          <a:prstGeom prst="rect">
            <a:avLst/>
          </a:prstGeom>
        </p:spPr>
        <p:txBody>
          <a:bodyPr wrap="none">
            <a:spAutoFit/>
          </a:bodyPr>
          <a:lstStyle/>
          <a:p>
            <a:pPr algn="ctr"/>
            <a:r>
              <a:rPr lang="en-US" altLang="zh-CN" sz="2000" b="1" dirty="0">
                <a:solidFill>
                  <a:schemeClr val="accent4">
                    <a:lumMod val="75000"/>
                  </a:schemeClr>
                </a:solidFill>
              </a:rPr>
              <a:t>DCGAN</a:t>
            </a:r>
          </a:p>
        </p:txBody>
      </p:sp>
    </p:spTree>
    <p:extLst>
      <p:ext uri="{BB962C8B-B14F-4D97-AF65-F5344CB8AC3E}">
        <p14:creationId xmlns:p14="http://schemas.microsoft.com/office/powerpoint/2010/main" val="160539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p:txBody>
          <a:bodyPr/>
          <a:lstStyle/>
          <a:p>
            <a:r>
              <a:rPr lang="en-US" altLang="zh-CN" dirty="0"/>
              <a:t>06</a:t>
            </a:r>
            <a:endParaRPr lang="zh-CN" altLang="en-US" dirty="0"/>
          </a:p>
        </p:txBody>
      </p:sp>
      <p:sp>
        <p:nvSpPr>
          <p:cNvPr id="4" name="文本占位符 3"/>
          <p:cNvSpPr>
            <a:spLocks noGrp="1"/>
          </p:cNvSpPr>
          <p:nvPr>
            <p:ph type="body" sz="quarter" idx="16"/>
          </p:nvPr>
        </p:nvSpPr>
        <p:spPr/>
        <p:txBody>
          <a:bodyPr/>
          <a:lstStyle/>
          <a:p>
            <a:r>
              <a:rPr lang="zh-CN" altLang="en-US" dirty="0"/>
              <a:t>总结回顾</a:t>
            </a:r>
          </a:p>
        </p:txBody>
      </p:sp>
    </p:spTree>
    <p:extLst>
      <p:ext uri="{BB962C8B-B14F-4D97-AF65-F5344CB8AC3E}">
        <p14:creationId xmlns:p14="http://schemas.microsoft.com/office/powerpoint/2010/main" val="1266589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22291" y="1379465"/>
            <a:ext cx="11238338" cy="2550277"/>
          </a:xfrm>
        </p:spPr>
        <p:txBody>
          <a:bodyPr anchor="t"/>
          <a:lstStyle/>
          <a:p>
            <a:pPr indent="720000">
              <a:lnSpc>
                <a:spcPct val="150000"/>
              </a:lnSpc>
            </a:pPr>
            <a:r>
              <a:rPr lang="zh-CN" altLang="en-US" dirty="0"/>
              <a:t>尽管</a:t>
            </a:r>
            <a:r>
              <a:rPr lang="en-US" altLang="zh-CN" dirty="0"/>
              <a:t>Wasserstein GAN</a:t>
            </a:r>
            <a:r>
              <a:rPr lang="zh-CN" altLang="en-US" dirty="0"/>
              <a:t>比传统的</a:t>
            </a:r>
            <a:r>
              <a:rPr lang="en-US" altLang="zh-CN" dirty="0"/>
              <a:t>GAN</a:t>
            </a:r>
            <a:r>
              <a:rPr lang="zh-CN" altLang="en-US" dirty="0"/>
              <a:t>训练起来容易了一些，但是仍然存在诸多问题，本人针对图像的生成所做的一些优化一定程度上解决了一些问题，诸如训练速度提升、参数的调整更为容易、大大减少了空间的占用、减少了图像的噪点。结合反向卷积的优化可以生成效果更好的图片。</a:t>
            </a:r>
          </a:p>
        </p:txBody>
      </p:sp>
    </p:spTree>
    <p:extLst>
      <p:ext uri="{BB962C8B-B14F-4D97-AF65-F5344CB8AC3E}">
        <p14:creationId xmlns:p14="http://schemas.microsoft.com/office/powerpoint/2010/main" val="189476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10" name="文本占位符 2"/>
          <p:cNvSpPr txBox="1">
            <a:spLocks/>
          </p:cNvSpPr>
          <p:nvPr/>
        </p:nvSpPr>
        <p:spPr>
          <a:xfrm>
            <a:off x="2915213" y="3131507"/>
            <a:ext cx="8084655" cy="828230"/>
          </a:xfrm>
          <a:prstGeom prst="rect">
            <a:avLst/>
          </a:prstGeom>
        </p:spPr>
        <p:txBody>
          <a:bodyPr anchor="t"/>
          <a:lstStyle>
            <a:lvl1pPr marL="0" indent="0" algn="l" defTabSz="914377" rtl="0" eaLnBrk="1" latinLnBrk="0" hangingPunct="1">
              <a:lnSpc>
                <a:spcPct val="100000"/>
              </a:lnSpc>
              <a:spcBef>
                <a:spcPts val="1000"/>
              </a:spcBef>
              <a:buFont typeface="Arial" panose="020B0604020202020204" pitchFamily="34" charset="0"/>
              <a:buNone/>
              <a:defRPr sz="2400" b="0" kern="1200">
                <a:solidFill>
                  <a:schemeClr val="bg1"/>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11" name="文本占位符 3"/>
          <p:cNvSpPr txBox="1">
            <a:spLocks/>
          </p:cNvSpPr>
          <p:nvPr/>
        </p:nvSpPr>
        <p:spPr>
          <a:xfrm>
            <a:off x="2915214" y="3998068"/>
            <a:ext cx="8084655" cy="1386027"/>
          </a:xfrm>
          <a:prstGeom prst="rect">
            <a:avLst/>
          </a:prstGeom>
        </p:spPr>
        <p:txBody>
          <a:bodyPr anchor="t"/>
          <a:lstStyle>
            <a:lvl1pPr marL="285744" indent="-285744" algn="l" defTabSz="914377" rtl="0" eaLnBrk="1" latinLnBrk="0" hangingPunct="1">
              <a:lnSpc>
                <a:spcPct val="100000"/>
              </a:lnSpc>
              <a:spcBef>
                <a:spcPts val="1000"/>
              </a:spcBef>
              <a:buFont typeface="Arial" charset="0"/>
              <a:buChar char="•"/>
              <a:defRPr sz="1400" b="0" kern="1200">
                <a:solidFill>
                  <a:schemeClr val="bg1"/>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答辩人：王悦</a:t>
            </a:r>
            <a:endParaRPr kumimoji="1" lang="en-US" altLang="zh-CN"/>
          </a:p>
          <a:p>
            <a:r>
              <a:rPr kumimoji="1" lang="zh-CN" altLang="en-US"/>
              <a:t>学号：</a:t>
            </a:r>
            <a:r>
              <a:rPr kumimoji="1" lang="en-US" altLang="zh-CN"/>
              <a:t>PB13011058</a:t>
            </a:r>
            <a:endParaRPr kumimoji="1" lang="zh-CN" altLang="en-US"/>
          </a:p>
          <a:p>
            <a:r>
              <a:rPr kumimoji="1" lang="zh-CN" altLang="en-US"/>
              <a:t>指导老师：张信明 教授</a:t>
            </a:r>
          </a:p>
          <a:p>
            <a:r>
              <a:rPr kumimoji="1" lang="zh-CN" altLang="en-US"/>
              <a:t>院系：计算机科学与技术学院</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背景介绍</a:t>
            </a:r>
          </a:p>
        </p:txBody>
      </p:sp>
      <p:sp>
        <p:nvSpPr>
          <p:cNvPr id="3" name="矩形 2"/>
          <p:cNvSpPr/>
          <p:nvPr/>
        </p:nvSpPr>
        <p:spPr>
          <a:xfrm flipV="1">
            <a:off x="3182921" y="3233857"/>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3938761" y="3737183"/>
            <a:ext cx="2517668"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生成模型</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对抗训练</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生成器、判别器</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生成与样本相似的数据</a:t>
            </a:r>
            <a:endParaRPr lang="en-US" altLang="zh-CN" sz="1400" dirty="0">
              <a:solidFill>
                <a:schemeClr val="tx1">
                  <a:lumMod val="75000"/>
                  <a:lumOff val="25000"/>
                </a:schemeClr>
              </a:solidFill>
              <a:latin typeface="+mn-ea"/>
            </a:endParaRPr>
          </a:p>
        </p:txBody>
      </p:sp>
      <p:sp>
        <p:nvSpPr>
          <p:cNvPr id="5" name="矩形 4"/>
          <p:cNvSpPr/>
          <p:nvPr/>
        </p:nvSpPr>
        <p:spPr>
          <a:xfrm>
            <a:off x="3994988" y="3279019"/>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6" name="矩形 5"/>
          <p:cNvSpPr/>
          <p:nvPr/>
        </p:nvSpPr>
        <p:spPr>
          <a:xfrm>
            <a:off x="3122515" y="3233855"/>
            <a:ext cx="816249" cy="892552"/>
          </a:xfrm>
          <a:prstGeom prst="rect">
            <a:avLst/>
          </a:prstGeom>
        </p:spPr>
        <p:txBody>
          <a:bodyPr wrap="none">
            <a:spAutoFit/>
          </a:bodyPr>
          <a:lstStyle/>
          <a:p>
            <a:pPr lvl="0">
              <a:lnSpc>
                <a:spcPct val="130000"/>
              </a:lnSpc>
            </a:pPr>
            <a:r>
              <a:rPr lang="en-US" altLang="zh-CN" sz="4000" b="1" dirty="0">
                <a:solidFill>
                  <a:schemeClr val="accent1"/>
                </a:solidFill>
              </a:rPr>
              <a:t>01</a:t>
            </a:r>
          </a:p>
        </p:txBody>
      </p:sp>
      <p:sp>
        <p:nvSpPr>
          <p:cNvPr id="9" name="矩形 8"/>
          <p:cNvSpPr/>
          <p:nvPr/>
        </p:nvSpPr>
        <p:spPr>
          <a:xfrm flipV="1">
            <a:off x="7222275" y="3233857"/>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978115" y="3726297"/>
            <a:ext cx="2517668"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生成“自然”图像</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图像超分辨率重建</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自然语言处理</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文字和图像的相互转化</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与强化学习相结合</a:t>
            </a:r>
            <a:endParaRPr lang="en-US" altLang="zh-CN" sz="1400" dirty="0">
              <a:solidFill>
                <a:schemeClr val="tx1">
                  <a:lumMod val="75000"/>
                  <a:lumOff val="25000"/>
                </a:schemeClr>
              </a:solidFill>
              <a:latin typeface="+mn-ea"/>
            </a:endParaRPr>
          </a:p>
          <a:p>
            <a:pPr>
              <a:lnSpc>
                <a:spcPct val="130000"/>
              </a:lnSpc>
            </a:pPr>
            <a:endParaRPr lang="zh-CN" altLang="en-US" sz="1400" dirty="0">
              <a:solidFill>
                <a:schemeClr val="tx1">
                  <a:lumMod val="75000"/>
                  <a:lumOff val="25000"/>
                </a:schemeClr>
              </a:solidFill>
              <a:latin typeface="+mn-ea"/>
            </a:endParaRPr>
          </a:p>
        </p:txBody>
      </p:sp>
      <p:sp>
        <p:nvSpPr>
          <p:cNvPr id="11" name="矩形 10"/>
          <p:cNvSpPr/>
          <p:nvPr/>
        </p:nvSpPr>
        <p:spPr>
          <a:xfrm>
            <a:off x="8034343" y="3279019"/>
            <a:ext cx="1560042" cy="492443"/>
          </a:xfrm>
          <a:prstGeom prst="rect">
            <a:avLst/>
          </a:prstGeom>
        </p:spPr>
        <p:txBody>
          <a:bodyPr wrap="none">
            <a:spAutoFit/>
          </a:bodyPr>
          <a:lstStyle/>
          <a:p>
            <a:pPr lvl="0">
              <a:lnSpc>
                <a:spcPct val="130000"/>
              </a:lnSpc>
            </a:pPr>
            <a:r>
              <a:rPr lang="en-US" altLang="zh-CN" sz="2000" b="1" dirty="0">
                <a:solidFill>
                  <a:schemeClr val="accent1">
                    <a:lumMod val="75000"/>
                  </a:schemeClr>
                </a:solidFill>
              </a:rPr>
              <a:t>GAN</a:t>
            </a:r>
            <a:r>
              <a:rPr lang="zh-CN" altLang="en-US" sz="2000" b="1" dirty="0">
                <a:solidFill>
                  <a:schemeClr val="accent1">
                    <a:lumMod val="75000"/>
                  </a:schemeClr>
                </a:solidFill>
              </a:rPr>
              <a:t>的应用</a:t>
            </a:r>
            <a:endParaRPr lang="en-US" altLang="zh-CN" sz="2000" b="1" dirty="0">
              <a:solidFill>
                <a:schemeClr val="accent1">
                  <a:lumMod val="75000"/>
                </a:schemeClr>
              </a:solidFill>
            </a:endParaRPr>
          </a:p>
        </p:txBody>
      </p:sp>
      <p:sp>
        <p:nvSpPr>
          <p:cNvPr id="12" name="矩形 11"/>
          <p:cNvSpPr/>
          <p:nvPr/>
        </p:nvSpPr>
        <p:spPr>
          <a:xfrm>
            <a:off x="7161869" y="3233855"/>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4" name="矩形 3"/>
          <p:cNvSpPr/>
          <p:nvPr/>
        </p:nvSpPr>
        <p:spPr>
          <a:xfrm>
            <a:off x="180208" y="1499601"/>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39" name="流程图: 数据 38"/>
          <p:cNvSpPr/>
          <p:nvPr/>
        </p:nvSpPr>
        <p:spPr>
          <a:xfrm>
            <a:off x="3220811"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 data</a:t>
            </a:r>
            <a:endParaRPr kumimoji="1" lang="zh-CN" altLang="en-US" dirty="0"/>
          </a:p>
        </p:txBody>
      </p:sp>
      <p:sp>
        <p:nvSpPr>
          <p:cNvPr id="40" name="流程图: 数据 39"/>
          <p:cNvSpPr/>
          <p:nvPr/>
        </p:nvSpPr>
        <p:spPr>
          <a:xfrm>
            <a:off x="3220811" y="4136685"/>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 data</a:t>
            </a:r>
            <a:endParaRPr kumimoji="1" lang="zh-CN" altLang="en-US" dirty="0"/>
          </a:p>
        </p:txBody>
      </p:sp>
      <p:sp>
        <p:nvSpPr>
          <p:cNvPr id="41" name="流程图: 数据 40"/>
          <p:cNvSpPr/>
          <p:nvPr/>
        </p:nvSpPr>
        <p:spPr>
          <a:xfrm>
            <a:off x="507349" y="4125724"/>
            <a:ext cx="766280"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z</a:t>
            </a:r>
            <a:endParaRPr kumimoji="1" lang="zh-CN" altLang="en-US" dirty="0"/>
          </a:p>
        </p:txBody>
      </p:sp>
      <p:sp>
        <p:nvSpPr>
          <p:cNvPr id="42" name="流程图: 过程 41"/>
          <p:cNvSpPr/>
          <p:nvPr/>
        </p:nvSpPr>
        <p:spPr>
          <a:xfrm>
            <a:off x="2035629" y="3739240"/>
            <a:ext cx="555172" cy="1284594"/>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生成器</a:t>
            </a:r>
          </a:p>
        </p:txBody>
      </p:sp>
      <p:sp>
        <p:nvSpPr>
          <p:cNvPr id="43" name="流程图: 过程 42"/>
          <p:cNvSpPr/>
          <p:nvPr/>
        </p:nvSpPr>
        <p:spPr>
          <a:xfrm>
            <a:off x="5240428" y="2841128"/>
            <a:ext cx="555172" cy="1284596"/>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判别器</a:t>
            </a:r>
          </a:p>
        </p:txBody>
      </p:sp>
      <p:sp>
        <p:nvSpPr>
          <p:cNvPr id="44" name="箭头: 右 43"/>
          <p:cNvSpPr/>
          <p:nvPr/>
        </p:nvSpPr>
        <p:spPr>
          <a:xfrm>
            <a:off x="2590801" y="4190995"/>
            <a:ext cx="772887" cy="38371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箭头: 右 44"/>
          <p:cNvSpPr/>
          <p:nvPr/>
        </p:nvSpPr>
        <p:spPr>
          <a:xfrm>
            <a:off x="1208314" y="4195155"/>
            <a:ext cx="827315" cy="37275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箭头: 右 45"/>
          <p:cNvSpPr/>
          <p:nvPr/>
        </p:nvSpPr>
        <p:spPr>
          <a:xfrm rot="1557201">
            <a:off x="4178753" y="263973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箭头: 右 46"/>
          <p:cNvSpPr/>
          <p:nvPr/>
        </p:nvSpPr>
        <p:spPr>
          <a:xfrm rot="20042799" flipV="1">
            <a:off x="4178753" y="394546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箭头: 右 47"/>
          <p:cNvSpPr/>
          <p:nvPr/>
        </p:nvSpPr>
        <p:spPr>
          <a:xfrm rot="20042799" flipV="1">
            <a:off x="5734686" y="2607072"/>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箭头: 右 48"/>
          <p:cNvSpPr/>
          <p:nvPr/>
        </p:nvSpPr>
        <p:spPr>
          <a:xfrm rot="1557201">
            <a:off x="5734687" y="3977524"/>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流程图: 数据 49"/>
          <p:cNvSpPr/>
          <p:nvPr/>
        </p:nvSpPr>
        <p:spPr>
          <a:xfrm>
            <a:off x="6696567"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a:t>
            </a:r>
            <a:endParaRPr kumimoji="1" lang="zh-CN" altLang="en-US" dirty="0"/>
          </a:p>
        </p:txBody>
      </p:sp>
      <p:sp>
        <p:nvSpPr>
          <p:cNvPr id="51" name="流程图: 数据 50"/>
          <p:cNvSpPr/>
          <p:nvPr/>
        </p:nvSpPr>
        <p:spPr>
          <a:xfrm>
            <a:off x="6702064" y="411305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a:t>
            </a:r>
            <a:endParaRPr kumimoji="1" lang="zh-CN" altLang="en-US" dirty="0"/>
          </a:p>
        </p:txBody>
      </p:sp>
      <p:grpSp>
        <p:nvGrpSpPr>
          <p:cNvPr id="69" name="组合 68"/>
          <p:cNvGrpSpPr/>
          <p:nvPr/>
        </p:nvGrpSpPr>
        <p:grpSpPr>
          <a:xfrm>
            <a:off x="6696567" y="1421326"/>
            <a:ext cx="4606742" cy="2960208"/>
            <a:chOff x="6696567" y="1421326"/>
            <a:chExt cx="4606742" cy="2960208"/>
          </a:xfrm>
        </p:grpSpPr>
        <p:sp>
          <p:nvSpPr>
            <p:cNvPr id="52" name="流程图: 数据 51"/>
            <p:cNvSpPr/>
            <p:nvPr/>
          </p:nvSpPr>
          <p:spPr>
            <a:xfrm>
              <a:off x="6696567" y="142132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3" name="流程图: 数据 52"/>
            <p:cNvSpPr/>
            <p:nvPr/>
          </p:nvSpPr>
          <p:spPr>
            <a:xfrm>
              <a:off x="6702064" y="327371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55" name="箭头: V 形 54"/>
            <p:cNvSpPr/>
            <p:nvPr/>
          </p:nvSpPr>
          <p:spPr>
            <a:xfrm>
              <a:off x="7690811" y="1677140"/>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6" name="箭头: V 形 55"/>
            <p:cNvSpPr/>
            <p:nvPr/>
          </p:nvSpPr>
          <p:spPr>
            <a:xfrm>
              <a:off x="7690811" y="347336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8" name="右大括号 57"/>
            <p:cNvSpPr/>
            <p:nvPr/>
          </p:nvSpPr>
          <p:spPr>
            <a:xfrm>
              <a:off x="8704171" y="2131226"/>
              <a:ext cx="685800" cy="17985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矩形: 圆角 58"/>
            <p:cNvSpPr/>
            <p:nvPr/>
          </p:nvSpPr>
          <p:spPr>
            <a:xfrm>
              <a:off x="9430966" y="2714367"/>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dis_loss</a:t>
              </a:r>
              <a:endParaRPr kumimoji="1" lang="zh-CN" altLang="en-US" dirty="0"/>
            </a:p>
          </p:txBody>
        </p:sp>
      </p:grpSp>
      <p:grpSp>
        <p:nvGrpSpPr>
          <p:cNvPr id="68" name="组合 67"/>
          <p:cNvGrpSpPr/>
          <p:nvPr/>
        </p:nvGrpSpPr>
        <p:grpSpPr>
          <a:xfrm>
            <a:off x="6702064" y="4392451"/>
            <a:ext cx="4601245" cy="1071579"/>
            <a:chOff x="6702064" y="4392451"/>
            <a:chExt cx="4601245" cy="1071579"/>
          </a:xfrm>
        </p:grpSpPr>
        <p:sp>
          <p:nvSpPr>
            <p:cNvPr id="54" name="流程图: 数据 53"/>
            <p:cNvSpPr/>
            <p:nvPr/>
          </p:nvSpPr>
          <p:spPr>
            <a:xfrm>
              <a:off x="6702064" y="495240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7" name="箭头: V 形 56"/>
            <p:cNvSpPr/>
            <p:nvPr/>
          </p:nvSpPr>
          <p:spPr>
            <a:xfrm>
              <a:off x="7690810" y="439245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61" name="直接箭头连接符 60"/>
            <p:cNvCxnSpPr>
              <a:stCxn id="57" idx="3"/>
            </p:cNvCxnSpPr>
            <p:nvPr/>
          </p:nvCxnSpPr>
          <p:spPr>
            <a:xfrm flipV="1">
              <a:off x="8663175" y="4846537"/>
              <a:ext cx="726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9430966" y="4530421"/>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gen_loss</a:t>
              </a:r>
              <a:endParaRPr kumimoji="1" lang="zh-CN" altLang="en-US" dirty="0"/>
            </a:p>
          </p:txBody>
        </p:sp>
      </p:grpSp>
      <p:sp>
        <p:nvSpPr>
          <p:cNvPr id="63" name="椭圆 62"/>
          <p:cNvSpPr/>
          <p:nvPr/>
        </p:nvSpPr>
        <p:spPr>
          <a:xfrm>
            <a:off x="668527" y="4157739"/>
            <a:ext cx="436027" cy="4360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3563230" y="2367299"/>
            <a:ext cx="436027" cy="43602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a:off x="675296" y="4157739"/>
            <a:ext cx="436027" cy="4360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250"/>
                                        <p:tgtEl>
                                          <p:spTgt spid="4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250"/>
                                        <p:tgtEl>
                                          <p:spTgt spid="42"/>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250"/>
                                        <p:tgtEl>
                                          <p:spTgt spid="44"/>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250"/>
                                        <p:tgtEl>
                                          <p:spTgt spid="4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250"/>
                                        <p:tgtEl>
                                          <p:spTgt spid="39"/>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250"/>
                                        <p:tgtEl>
                                          <p:spTgt spid="4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250"/>
                                        <p:tgtEl>
                                          <p:spTgt spid="4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250"/>
                                        <p:tgtEl>
                                          <p:spTgt spid="43"/>
                                        </p:tgtEl>
                                      </p:cBhvr>
                                    </p:animEffect>
                                  </p:childTnLst>
                                </p:cTn>
                              </p:par>
                            </p:childTnLst>
                          </p:cTn>
                        </p:par>
                        <p:par>
                          <p:cTn id="38" fill="hold">
                            <p:stCondLst>
                              <p:cond delay="1750"/>
                            </p:stCondLst>
                            <p:childTnLst>
                              <p:par>
                                <p:cTn id="39" presetID="22" presetClass="entr" presetSubtype="8"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25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250"/>
                                        <p:tgtEl>
                                          <p:spTgt spid="49"/>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25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25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30" presetClass="emph" presetSubtype="0" fill="hold" grpId="1" nodeType="clickEffect">
                                  <p:stCondLst>
                                    <p:cond delay="0"/>
                                  </p:stCondLst>
                                  <p:childTnLst>
                                    <p:animClr clrSpc="hsl" dir="cw">
                                      <p:cBhvr override="childStyle">
                                        <p:cTn id="55" dur="500" fill="hold"/>
                                        <p:tgtEl>
                                          <p:spTgt spid="45"/>
                                        </p:tgtEl>
                                        <p:attrNameLst>
                                          <p:attrName>style.color</p:attrName>
                                        </p:attrNameLst>
                                      </p:cBhvr>
                                      <p:by>
                                        <p:hsl h="0" s="12549" l="25098"/>
                                      </p:by>
                                    </p:animClr>
                                    <p:animClr clrSpc="hsl" dir="cw">
                                      <p:cBhvr>
                                        <p:cTn id="56" dur="500" fill="hold"/>
                                        <p:tgtEl>
                                          <p:spTgt spid="45"/>
                                        </p:tgtEl>
                                        <p:attrNameLst>
                                          <p:attrName>fillcolor</p:attrName>
                                        </p:attrNameLst>
                                      </p:cBhvr>
                                      <p:by>
                                        <p:hsl h="0" s="12549" l="25098"/>
                                      </p:by>
                                    </p:animClr>
                                    <p:animClr clrSpc="hsl" dir="cw">
                                      <p:cBhvr>
                                        <p:cTn id="57" dur="500" fill="hold"/>
                                        <p:tgtEl>
                                          <p:spTgt spid="45"/>
                                        </p:tgtEl>
                                        <p:attrNameLst>
                                          <p:attrName>stroke.color</p:attrName>
                                        </p:attrNameLst>
                                      </p:cBhvr>
                                      <p:by>
                                        <p:hsl h="0" s="12549" l="25098"/>
                                      </p:by>
                                    </p:animClr>
                                    <p:set>
                                      <p:cBhvr>
                                        <p:cTn id="58" dur="500" fill="hold"/>
                                        <p:tgtEl>
                                          <p:spTgt spid="45"/>
                                        </p:tgtEl>
                                        <p:attrNameLst>
                                          <p:attrName>fill.type</p:attrName>
                                        </p:attrNameLst>
                                      </p:cBhvr>
                                      <p:to>
                                        <p:strVal val="solid"/>
                                      </p:to>
                                    </p:set>
                                  </p:childTnLst>
                                </p:cTn>
                              </p:par>
                              <p:par>
                                <p:cTn id="59" presetID="30" presetClass="emph" presetSubtype="0" fill="hold" grpId="1" nodeType="withEffect">
                                  <p:stCondLst>
                                    <p:cond delay="0"/>
                                  </p:stCondLst>
                                  <p:childTnLst>
                                    <p:animClr clrSpc="hsl" dir="cw">
                                      <p:cBhvr override="childStyle">
                                        <p:cTn id="60" dur="500" fill="hold"/>
                                        <p:tgtEl>
                                          <p:spTgt spid="42"/>
                                        </p:tgtEl>
                                        <p:attrNameLst>
                                          <p:attrName>style.color</p:attrName>
                                        </p:attrNameLst>
                                      </p:cBhvr>
                                      <p:by>
                                        <p:hsl h="0" s="12549" l="25098"/>
                                      </p:by>
                                    </p:animClr>
                                    <p:animClr clrSpc="hsl" dir="cw">
                                      <p:cBhvr>
                                        <p:cTn id="61" dur="500" fill="hold"/>
                                        <p:tgtEl>
                                          <p:spTgt spid="42"/>
                                        </p:tgtEl>
                                        <p:attrNameLst>
                                          <p:attrName>fillcolor</p:attrName>
                                        </p:attrNameLst>
                                      </p:cBhvr>
                                      <p:by>
                                        <p:hsl h="0" s="12549" l="25098"/>
                                      </p:by>
                                    </p:animClr>
                                    <p:animClr clrSpc="hsl" dir="cw">
                                      <p:cBhvr>
                                        <p:cTn id="62" dur="500" fill="hold"/>
                                        <p:tgtEl>
                                          <p:spTgt spid="42"/>
                                        </p:tgtEl>
                                        <p:attrNameLst>
                                          <p:attrName>stroke.color</p:attrName>
                                        </p:attrNameLst>
                                      </p:cBhvr>
                                      <p:by>
                                        <p:hsl h="0" s="12549" l="25098"/>
                                      </p:by>
                                    </p:animClr>
                                    <p:set>
                                      <p:cBhvr>
                                        <p:cTn id="63" dur="500" fill="hold"/>
                                        <p:tgtEl>
                                          <p:spTgt spid="42"/>
                                        </p:tgtEl>
                                        <p:attrNameLst>
                                          <p:attrName>fill.type</p:attrName>
                                        </p:attrNameLst>
                                      </p:cBhvr>
                                      <p:to>
                                        <p:strVal val="solid"/>
                                      </p:to>
                                    </p:set>
                                  </p:childTnLst>
                                </p:cTn>
                              </p:par>
                              <p:par>
                                <p:cTn id="64" presetID="30" presetClass="emph" presetSubtype="0" fill="hold" grpId="1" nodeType="withEffect">
                                  <p:stCondLst>
                                    <p:cond delay="0"/>
                                  </p:stCondLst>
                                  <p:childTnLst>
                                    <p:animClr clrSpc="hsl" dir="cw">
                                      <p:cBhvr override="childStyle">
                                        <p:cTn id="65" dur="500" fill="hold"/>
                                        <p:tgtEl>
                                          <p:spTgt spid="44"/>
                                        </p:tgtEl>
                                        <p:attrNameLst>
                                          <p:attrName>style.color</p:attrName>
                                        </p:attrNameLst>
                                      </p:cBhvr>
                                      <p:by>
                                        <p:hsl h="0" s="12549" l="25098"/>
                                      </p:by>
                                    </p:animClr>
                                    <p:animClr clrSpc="hsl" dir="cw">
                                      <p:cBhvr>
                                        <p:cTn id="66" dur="500" fill="hold"/>
                                        <p:tgtEl>
                                          <p:spTgt spid="44"/>
                                        </p:tgtEl>
                                        <p:attrNameLst>
                                          <p:attrName>fillcolor</p:attrName>
                                        </p:attrNameLst>
                                      </p:cBhvr>
                                      <p:by>
                                        <p:hsl h="0" s="12549" l="25098"/>
                                      </p:by>
                                    </p:animClr>
                                    <p:animClr clrSpc="hsl" dir="cw">
                                      <p:cBhvr>
                                        <p:cTn id="67" dur="500" fill="hold"/>
                                        <p:tgtEl>
                                          <p:spTgt spid="44"/>
                                        </p:tgtEl>
                                        <p:attrNameLst>
                                          <p:attrName>stroke.color</p:attrName>
                                        </p:attrNameLst>
                                      </p:cBhvr>
                                      <p:by>
                                        <p:hsl h="0" s="12549" l="25098"/>
                                      </p:by>
                                    </p:animClr>
                                    <p:set>
                                      <p:cBhvr>
                                        <p:cTn id="68" dur="500" fill="hold"/>
                                        <p:tgtEl>
                                          <p:spTgt spid="44"/>
                                        </p:tgtEl>
                                        <p:attrNameLst>
                                          <p:attrName>fill.type</p:attrName>
                                        </p:attrNameLst>
                                      </p:cBhvr>
                                      <p:to>
                                        <p:strVal val="solid"/>
                                      </p:to>
                                    </p:set>
                                  </p:childTnLst>
                                </p:cTn>
                              </p:par>
                              <p:par>
                                <p:cTn id="69" presetID="30" presetClass="emph" presetSubtype="0" fill="hold" grpId="1" nodeType="withEffect">
                                  <p:stCondLst>
                                    <p:cond delay="0"/>
                                  </p:stCondLst>
                                  <p:childTnLst>
                                    <p:animClr clrSpc="hsl" dir="cw">
                                      <p:cBhvr override="childStyle">
                                        <p:cTn id="70" dur="500" fill="hold"/>
                                        <p:tgtEl>
                                          <p:spTgt spid="40"/>
                                        </p:tgtEl>
                                        <p:attrNameLst>
                                          <p:attrName>style.color</p:attrName>
                                        </p:attrNameLst>
                                      </p:cBhvr>
                                      <p:by>
                                        <p:hsl h="0" s="12549" l="25098"/>
                                      </p:by>
                                    </p:animClr>
                                    <p:animClr clrSpc="hsl" dir="cw">
                                      <p:cBhvr>
                                        <p:cTn id="71" dur="500" fill="hold"/>
                                        <p:tgtEl>
                                          <p:spTgt spid="40"/>
                                        </p:tgtEl>
                                        <p:attrNameLst>
                                          <p:attrName>fillcolor</p:attrName>
                                        </p:attrNameLst>
                                      </p:cBhvr>
                                      <p:by>
                                        <p:hsl h="0" s="12549" l="25098"/>
                                      </p:by>
                                    </p:animClr>
                                    <p:animClr clrSpc="hsl" dir="cw">
                                      <p:cBhvr>
                                        <p:cTn id="72" dur="500" fill="hold"/>
                                        <p:tgtEl>
                                          <p:spTgt spid="40"/>
                                        </p:tgtEl>
                                        <p:attrNameLst>
                                          <p:attrName>stroke.color</p:attrName>
                                        </p:attrNameLst>
                                      </p:cBhvr>
                                      <p:by>
                                        <p:hsl h="0" s="12549" l="25098"/>
                                      </p:by>
                                    </p:animClr>
                                    <p:set>
                                      <p:cBhvr>
                                        <p:cTn id="73" dur="500" fill="hold"/>
                                        <p:tgtEl>
                                          <p:spTgt spid="40"/>
                                        </p:tgtEl>
                                        <p:attrNameLst>
                                          <p:attrName>fill.type</p:attrName>
                                        </p:attrNameLst>
                                      </p:cBhvr>
                                      <p:to>
                                        <p:strVal val="solid"/>
                                      </p:to>
                                    </p:set>
                                  </p:childTnLst>
                                </p:cTn>
                              </p:par>
                              <p:par>
                                <p:cTn id="74" presetID="30" presetClass="emph" presetSubtype="0" fill="hold" grpId="1" nodeType="withEffect">
                                  <p:stCondLst>
                                    <p:cond delay="0"/>
                                  </p:stCondLst>
                                  <p:childTnLst>
                                    <p:animClr clrSpc="hsl" dir="cw">
                                      <p:cBhvr override="childStyle">
                                        <p:cTn id="75" dur="500" fill="hold"/>
                                        <p:tgtEl>
                                          <p:spTgt spid="47"/>
                                        </p:tgtEl>
                                        <p:attrNameLst>
                                          <p:attrName>style.color</p:attrName>
                                        </p:attrNameLst>
                                      </p:cBhvr>
                                      <p:by>
                                        <p:hsl h="0" s="12549" l="25098"/>
                                      </p:by>
                                    </p:animClr>
                                    <p:animClr clrSpc="hsl" dir="cw">
                                      <p:cBhvr>
                                        <p:cTn id="76" dur="500" fill="hold"/>
                                        <p:tgtEl>
                                          <p:spTgt spid="47"/>
                                        </p:tgtEl>
                                        <p:attrNameLst>
                                          <p:attrName>fillcolor</p:attrName>
                                        </p:attrNameLst>
                                      </p:cBhvr>
                                      <p:by>
                                        <p:hsl h="0" s="12549" l="25098"/>
                                      </p:by>
                                    </p:animClr>
                                    <p:animClr clrSpc="hsl" dir="cw">
                                      <p:cBhvr>
                                        <p:cTn id="77" dur="500" fill="hold"/>
                                        <p:tgtEl>
                                          <p:spTgt spid="47"/>
                                        </p:tgtEl>
                                        <p:attrNameLst>
                                          <p:attrName>stroke.color</p:attrName>
                                        </p:attrNameLst>
                                      </p:cBhvr>
                                      <p:by>
                                        <p:hsl h="0" s="12549" l="25098"/>
                                      </p:by>
                                    </p:animClr>
                                    <p:set>
                                      <p:cBhvr>
                                        <p:cTn id="78" dur="500" fill="hold"/>
                                        <p:tgtEl>
                                          <p:spTgt spid="47"/>
                                        </p:tgtEl>
                                        <p:attrNameLst>
                                          <p:attrName>fill.type</p:attrName>
                                        </p:attrNameLst>
                                      </p:cBhvr>
                                      <p:to>
                                        <p:strVal val="solid"/>
                                      </p:to>
                                    </p:se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left)">
                                      <p:cBhvr>
                                        <p:cTn id="82" dur="500"/>
                                        <p:tgtEl>
                                          <p:spTgt spid="63"/>
                                        </p:tgtEl>
                                      </p:cBhvr>
                                    </p:animEffect>
                                  </p:childTnLst>
                                </p:cTn>
                              </p:par>
                            </p:childTnLst>
                          </p:cTn>
                        </p:par>
                        <p:par>
                          <p:cTn id="83" fill="hold">
                            <p:stCondLst>
                              <p:cond delay="1000"/>
                            </p:stCondLst>
                            <p:childTnLst>
                              <p:par>
                                <p:cTn id="84" presetID="42" presetClass="path" presetSubtype="0" accel="50000" decel="50000" fill="hold" grpId="1" nodeType="afterEffect">
                                  <p:stCondLst>
                                    <p:cond delay="0"/>
                                  </p:stCondLst>
                                  <p:childTnLst>
                                    <p:animMotion origin="layout" path="M 3.75E-6 -2.96296E-6 L 0.11497 0.00093 " pathEditMode="relative" rAng="0" ptsTypes="AA">
                                      <p:cBhvr>
                                        <p:cTn id="85" dur="1000" fill="hold"/>
                                        <p:tgtEl>
                                          <p:spTgt spid="63"/>
                                        </p:tgtEl>
                                        <p:attrNameLst>
                                          <p:attrName>ppt_x</p:attrName>
                                          <p:attrName>ppt_y</p:attrName>
                                        </p:attrNameLst>
                                      </p:cBhvr>
                                      <p:rCtr x="5742" y="46"/>
                                    </p:animMotion>
                                  </p:childTnLst>
                                </p:cTn>
                              </p:par>
                            </p:childTnLst>
                          </p:cTn>
                        </p:par>
                        <p:par>
                          <p:cTn id="86" fill="hold">
                            <p:stCondLst>
                              <p:cond delay="2000"/>
                            </p:stCondLst>
                            <p:childTnLst>
                              <p:par>
                                <p:cTn id="87" presetID="42" presetClass="path" presetSubtype="0" accel="50000" decel="50000" fill="hold" grpId="2" nodeType="afterEffect">
                                  <p:stCondLst>
                                    <p:cond delay="0"/>
                                  </p:stCondLst>
                                  <p:childTnLst>
                                    <p:animMotion origin="layout" path="M 0.11497 0.00093 L 0.23828 0.00093 " pathEditMode="relative" rAng="0" ptsTypes="AA">
                                      <p:cBhvr>
                                        <p:cTn id="88" dur="1000" fill="hold"/>
                                        <p:tgtEl>
                                          <p:spTgt spid="63"/>
                                        </p:tgtEl>
                                        <p:attrNameLst>
                                          <p:attrName>ppt_x</p:attrName>
                                          <p:attrName>ppt_y</p:attrName>
                                        </p:attrNameLst>
                                      </p:cBhvr>
                                      <p:rCtr x="6159" y="0"/>
                                    </p:animMotion>
                                  </p:childTnLst>
                                </p:cTn>
                              </p:par>
                              <p:par>
                                <p:cTn id="89" presetID="22" presetClass="entr" presetSubtype="8"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left)">
                                      <p:cBhvr>
                                        <p:cTn id="91" dur="500"/>
                                        <p:tgtEl>
                                          <p:spTgt spid="64"/>
                                        </p:tgtEl>
                                      </p:cBhvr>
                                    </p:animEffect>
                                  </p:childTnLst>
                                </p:cTn>
                              </p:par>
                            </p:childTnLst>
                          </p:cTn>
                        </p:par>
                        <p:par>
                          <p:cTn id="92" fill="hold">
                            <p:stCondLst>
                              <p:cond delay="3000"/>
                            </p:stCondLst>
                            <p:childTnLst>
                              <p:par>
                                <p:cTn id="93" presetID="42" presetClass="path" presetSubtype="0" accel="50000" decel="50000" fill="hold" grpId="3" nodeType="afterEffect">
                                  <p:stCondLst>
                                    <p:cond delay="0"/>
                                  </p:stCondLst>
                                  <p:childTnLst>
                                    <p:animMotion origin="layout" path="M 0.23828 0.00093 L 0.38177 -0.10602 " pathEditMode="relative" rAng="0" ptsTypes="AA">
                                      <p:cBhvr>
                                        <p:cTn id="94" dur="1100" fill="hold"/>
                                        <p:tgtEl>
                                          <p:spTgt spid="63"/>
                                        </p:tgtEl>
                                        <p:attrNameLst>
                                          <p:attrName>ppt_x</p:attrName>
                                          <p:attrName>ppt_y</p:attrName>
                                        </p:attrNameLst>
                                      </p:cBhvr>
                                      <p:rCtr x="7174" y="-5347"/>
                                    </p:animMotion>
                                  </p:childTnLst>
                                </p:cTn>
                              </p:par>
                              <p:par>
                                <p:cTn id="95" presetID="42" presetClass="path" presetSubtype="0" accel="50000" decel="50000" fill="hold" grpId="1" nodeType="withEffect">
                                  <p:stCondLst>
                                    <p:cond delay="0"/>
                                  </p:stCondLst>
                                  <p:childTnLst>
                                    <p:animMotion origin="layout" path="M 3.75E-6 -1.85185E-6 L 0.13776 0.08704 " pathEditMode="relative" rAng="0" ptsTypes="AA">
                                      <p:cBhvr>
                                        <p:cTn id="96" dur="1000" fill="hold"/>
                                        <p:tgtEl>
                                          <p:spTgt spid="64"/>
                                        </p:tgtEl>
                                        <p:attrNameLst>
                                          <p:attrName>ppt_x</p:attrName>
                                          <p:attrName>ppt_y</p:attrName>
                                        </p:attrNameLst>
                                      </p:cBhvr>
                                      <p:rCtr x="6888" y="4352"/>
                                    </p:animMotion>
                                  </p:childTnLst>
                                </p:cTn>
                              </p:par>
                            </p:childTnLst>
                          </p:cTn>
                        </p:par>
                        <p:par>
                          <p:cTn id="97" fill="hold">
                            <p:stCondLst>
                              <p:cond delay="4100"/>
                            </p:stCondLst>
                            <p:childTnLst>
                              <p:par>
                                <p:cTn id="98" presetID="42" presetClass="path" presetSubtype="0" accel="50000" decel="50000" fill="hold" grpId="4" nodeType="afterEffect">
                                  <p:stCondLst>
                                    <p:cond delay="0"/>
                                  </p:stCondLst>
                                  <p:childTnLst>
                                    <p:animMotion origin="layout" path="M 0.38177 -0.10602 L 0.522 0.00093 " pathEditMode="relative" rAng="0" ptsTypes="AA">
                                      <p:cBhvr>
                                        <p:cTn id="99" dur="1000" fill="hold"/>
                                        <p:tgtEl>
                                          <p:spTgt spid="63"/>
                                        </p:tgtEl>
                                        <p:attrNameLst>
                                          <p:attrName>ppt_x</p:attrName>
                                          <p:attrName>ppt_y</p:attrName>
                                        </p:attrNameLst>
                                      </p:cBhvr>
                                      <p:rCtr x="7005" y="5347"/>
                                    </p:animMotion>
                                  </p:childTnLst>
                                </p:cTn>
                              </p:par>
                              <p:par>
                                <p:cTn id="100" presetID="42" presetClass="path" presetSubtype="0" accel="50000" decel="50000" fill="hold" grpId="2" nodeType="withEffect">
                                  <p:stCondLst>
                                    <p:cond delay="0"/>
                                  </p:stCondLst>
                                  <p:childTnLst>
                                    <p:animMotion origin="layout" path="M 0.13776 0.08704 L 0.28268 0.00023 " pathEditMode="relative" rAng="0" ptsTypes="AA">
                                      <p:cBhvr>
                                        <p:cTn id="101" dur="1000" fill="hold"/>
                                        <p:tgtEl>
                                          <p:spTgt spid="64"/>
                                        </p:tgtEl>
                                        <p:attrNameLst>
                                          <p:attrName>ppt_x</p:attrName>
                                          <p:attrName>ppt_y</p:attrName>
                                        </p:attrNameLst>
                                      </p:cBhvr>
                                      <p:rCtr x="7240" y="-4352"/>
                                    </p:animMotion>
                                  </p:childTnLst>
                                </p:cTn>
                              </p:par>
                            </p:childTnLst>
                          </p:cTn>
                        </p:par>
                        <p:par>
                          <p:cTn id="102" fill="hold">
                            <p:stCondLst>
                              <p:cond delay="5100"/>
                            </p:stCondLst>
                            <p:childTnLst>
                              <p:par>
                                <p:cTn id="103" presetID="22" presetClass="entr" presetSubtype="8" fill="hold"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left)">
                                      <p:cBhvr>
                                        <p:cTn id="105" dur="500"/>
                                        <p:tgtEl>
                                          <p:spTgt spid="6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69"/>
                                        </p:tgtEl>
                                      </p:cBhvr>
                                    </p:animEffect>
                                    <p:set>
                                      <p:cBhvr>
                                        <p:cTn id="110" dur="1" fill="hold">
                                          <p:stCondLst>
                                            <p:cond delay="499"/>
                                          </p:stCondLst>
                                        </p:cTn>
                                        <p:tgtEl>
                                          <p:spTgt spid="69"/>
                                        </p:tgtEl>
                                        <p:attrNameLst>
                                          <p:attrName>style.visibility</p:attrName>
                                        </p:attrNameLst>
                                      </p:cBhvr>
                                      <p:to>
                                        <p:strVal val="hidden"/>
                                      </p:to>
                                    </p:set>
                                  </p:childTnLst>
                                </p:cTn>
                              </p:par>
                              <p:par>
                                <p:cTn id="111" presetID="10" presetClass="exit" presetSubtype="0" fill="hold" grpId="3" nodeType="withEffect">
                                  <p:stCondLst>
                                    <p:cond delay="0"/>
                                  </p:stCondLst>
                                  <p:childTnLst>
                                    <p:animEffect transition="out" filter="fade">
                                      <p:cBhvr>
                                        <p:cTn id="112" dur="500"/>
                                        <p:tgtEl>
                                          <p:spTgt spid="64"/>
                                        </p:tgtEl>
                                      </p:cBhvr>
                                    </p:animEffect>
                                    <p:set>
                                      <p:cBhvr>
                                        <p:cTn id="113" dur="1" fill="hold">
                                          <p:stCondLst>
                                            <p:cond delay="499"/>
                                          </p:stCondLst>
                                        </p:cTn>
                                        <p:tgtEl>
                                          <p:spTgt spid="64"/>
                                        </p:tgtEl>
                                        <p:attrNameLst>
                                          <p:attrName>style.visibility</p:attrName>
                                        </p:attrNameLst>
                                      </p:cBhvr>
                                      <p:to>
                                        <p:strVal val="hidden"/>
                                      </p:to>
                                    </p:set>
                                  </p:childTnLst>
                                </p:cTn>
                              </p:par>
                              <p:par>
                                <p:cTn id="114" presetID="10" presetClass="exit" presetSubtype="0" fill="hold" grpId="5" nodeType="withEffect">
                                  <p:stCondLst>
                                    <p:cond delay="0"/>
                                  </p:stCondLst>
                                  <p:childTnLst>
                                    <p:animEffect transition="out" filter="fade">
                                      <p:cBhvr>
                                        <p:cTn id="115" dur="500"/>
                                        <p:tgtEl>
                                          <p:spTgt spid="63"/>
                                        </p:tgtEl>
                                      </p:cBhvr>
                                    </p:animEffect>
                                    <p:set>
                                      <p:cBhvr>
                                        <p:cTn id="116" dur="1" fill="hold">
                                          <p:stCondLst>
                                            <p:cond delay="499"/>
                                          </p:stCondLst>
                                        </p:cTn>
                                        <p:tgtEl>
                                          <p:spTgt spid="63"/>
                                        </p:tgtEl>
                                        <p:attrNameLst>
                                          <p:attrName>style.visibility</p:attrName>
                                        </p:attrNameLst>
                                      </p:cBhvr>
                                      <p:to>
                                        <p:strVal val="hidden"/>
                                      </p:to>
                                    </p:set>
                                  </p:childTnLst>
                                </p:cTn>
                              </p:par>
                              <p:par>
                                <p:cTn id="117" presetID="30" presetClass="emph" presetSubtype="0" fill="hold" grpId="1" nodeType="withEffect">
                                  <p:stCondLst>
                                    <p:cond delay="0"/>
                                  </p:stCondLst>
                                  <p:childTnLst>
                                    <p:animClr clrSpc="hsl" dir="cw">
                                      <p:cBhvr override="childStyle">
                                        <p:cTn id="118" dur="500" fill="hold"/>
                                        <p:tgtEl>
                                          <p:spTgt spid="39"/>
                                        </p:tgtEl>
                                        <p:attrNameLst>
                                          <p:attrName>style.color</p:attrName>
                                        </p:attrNameLst>
                                      </p:cBhvr>
                                      <p:by>
                                        <p:hsl h="0" s="12549" l="25098"/>
                                      </p:by>
                                    </p:animClr>
                                    <p:animClr clrSpc="hsl" dir="cw">
                                      <p:cBhvr>
                                        <p:cTn id="119" dur="500" fill="hold"/>
                                        <p:tgtEl>
                                          <p:spTgt spid="39"/>
                                        </p:tgtEl>
                                        <p:attrNameLst>
                                          <p:attrName>fillcolor</p:attrName>
                                        </p:attrNameLst>
                                      </p:cBhvr>
                                      <p:by>
                                        <p:hsl h="0" s="12549" l="25098"/>
                                      </p:by>
                                    </p:animClr>
                                    <p:animClr clrSpc="hsl" dir="cw">
                                      <p:cBhvr>
                                        <p:cTn id="120" dur="500" fill="hold"/>
                                        <p:tgtEl>
                                          <p:spTgt spid="39"/>
                                        </p:tgtEl>
                                        <p:attrNameLst>
                                          <p:attrName>stroke.color</p:attrName>
                                        </p:attrNameLst>
                                      </p:cBhvr>
                                      <p:by>
                                        <p:hsl h="0" s="12549" l="25098"/>
                                      </p:by>
                                    </p:animClr>
                                    <p:set>
                                      <p:cBhvr>
                                        <p:cTn id="121" dur="500" fill="hold"/>
                                        <p:tgtEl>
                                          <p:spTgt spid="39"/>
                                        </p:tgtEl>
                                        <p:attrNameLst>
                                          <p:attrName>fill.type</p:attrName>
                                        </p:attrNameLst>
                                      </p:cBhvr>
                                      <p:to>
                                        <p:strVal val="solid"/>
                                      </p:to>
                                    </p:set>
                                  </p:childTnLst>
                                </p:cTn>
                              </p:par>
                              <p:par>
                                <p:cTn id="122" presetID="30" presetClass="emph" presetSubtype="0" fill="hold" grpId="1" nodeType="withEffect">
                                  <p:stCondLst>
                                    <p:cond delay="0"/>
                                  </p:stCondLst>
                                  <p:childTnLst>
                                    <p:animClr clrSpc="hsl" dir="cw">
                                      <p:cBhvr override="childStyle">
                                        <p:cTn id="123" dur="500" fill="hold"/>
                                        <p:tgtEl>
                                          <p:spTgt spid="46"/>
                                        </p:tgtEl>
                                        <p:attrNameLst>
                                          <p:attrName>style.color</p:attrName>
                                        </p:attrNameLst>
                                      </p:cBhvr>
                                      <p:by>
                                        <p:hsl h="0" s="12549" l="25098"/>
                                      </p:by>
                                    </p:animClr>
                                    <p:animClr clrSpc="hsl" dir="cw">
                                      <p:cBhvr>
                                        <p:cTn id="124" dur="500" fill="hold"/>
                                        <p:tgtEl>
                                          <p:spTgt spid="46"/>
                                        </p:tgtEl>
                                        <p:attrNameLst>
                                          <p:attrName>fillcolor</p:attrName>
                                        </p:attrNameLst>
                                      </p:cBhvr>
                                      <p:by>
                                        <p:hsl h="0" s="12549" l="25098"/>
                                      </p:by>
                                    </p:animClr>
                                    <p:animClr clrSpc="hsl" dir="cw">
                                      <p:cBhvr>
                                        <p:cTn id="125" dur="500" fill="hold"/>
                                        <p:tgtEl>
                                          <p:spTgt spid="46"/>
                                        </p:tgtEl>
                                        <p:attrNameLst>
                                          <p:attrName>stroke.color</p:attrName>
                                        </p:attrNameLst>
                                      </p:cBhvr>
                                      <p:by>
                                        <p:hsl h="0" s="12549" l="25098"/>
                                      </p:by>
                                    </p:animClr>
                                    <p:set>
                                      <p:cBhvr>
                                        <p:cTn id="126" dur="500" fill="hold"/>
                                        <p:tgtEl>
                                          <p:spTgt spid="46"/>
                                        </p:tgtEl>
                                        <p:attrNameLst>
                                          <p:attrName>fill.type</p:attrName>
                                        </p:attrNameLst>
                                      </p:cBhvr>
                                      <p:to>
                                        <p:strVal val="solid"/>
                                      </p:to>
                                    </p:set>
                                  </p:childTnLst>
                                </p:cTn>
                              </p:par>
                              <p:par>
                                <p:cTn id="127" presetID="30" presetClass="emph" presetSubtype="0" fill="hold" grpId="1" nodeType="withEffect">
                                  <p:stCondLst>
                                    <p:cond delay="0"/>
                                  </p:stCondLst>
                                  <p:childTnLst>
                                    <p:animClr clrSpc="hsl" dir="cw">
                                      <p:cBhvr override="childStyle">
                                        <p:cTn id="128" dur="500" fill="hold"/>
                                        <p:tgtEl>
                                          <p:spTgt spid="43"/>
                                        </p:tgtEl>
                                        <p:attrNameLst>
                                          <p:attrName>style.color</p:attrName>
                                        </p:attrNameLst>
                                      </p:cBhvr>
                                      <p:by>
                                        <p:hsl h="0" s="12549" l="25098"/>
                                      </p:by>
                                    </p:animClr>
                                    <p:animClr clrSpc="hsl" dir="cw">
                                      <p:cBhvr>
                                        <p:cTn id="129" dur="500" fill="hold"/>
                                        <p:tgtEl>
                                          <p:spTgt spid="43"/>
                                        </p:tgtEl>
                                        <p:attrNameLst>
                                          <p:attrName>fillcolor</p:attrName>
                                        </p:attrNameLst>
                                      </p:cBhvr>
                                      <p:by>
                                        <p:hsl h="0" s="12549" l="25098"/>
                                      </p:by>
                                    </p:animClr>
                                    <p:animClr clrSpc="hsl" dir="cw">
                                      <p:cBhvr>
                                        <p:cTn id="130" dur="500" fill="hold"/>
                                        <p:tgtEl>
                                          <p:spTgt spid="43"/>
                                        </p:tgtEl>
                                        <p:attrNameLst>
                                          <p:attrName>stroke.color</p:attrName>
                                        </p:attrNameLst>
                                      </p:cBhvr>
                                      <p:by>
                                        <p:hsl h="0" s="12549" l="25098"/>
                                      </p:by>
                                    </p:animClr>
                                    <p:set>
                                      <p:cBhvr>
                                        <p:cTn id="131" dur="500" fill="hold"/>
                                        <p:tgtEl>
                                          <p:spTgt spid="43"/>
                                        </p:tgtEl>
                                        <p:attrNameLst>
                                          <p:attrName>fill.type</p:attrName>
                                        </p:attrNameLst>
                                      </p:cBhvr>
                                      <p:to>
                                        <p:strVal val="solid"/>
                                      </p:to>
                                    </p:set>
                                  </p:childTnLst>
                                </p:cTn>
                              </p:par>
                              <p:par>
                                <p:cTn id="132" presetID="30" presetClass="emph" presetSubtype="0" fill="hold" grpId="1" nodeType="withEffect">
                                  <p:stCondLst>
                                    <p:cond delay="0"/>
                                  </p:stCondLst>
                                  <p:childTnLst>
                                    <p:animClr clrSpc="hsl" dir="cw">
                                      <p:cBhvr override="childStyle">
                                        <p:cTn id="133" dur="500" fill="hold"/>
                                        <p:tgtEl>
                                          <p:spTgt spid="48"/>
                                        </p:tgtEl>
                                        <p:attrNameLst>
                                          <p:attrName>style.color</p:attrName>
                                        </p:attrNameLst>
                                      </p:cBhvr>
                                      <p:by>
                                        <p:hsl h="0" s="12549" l="25098"/>
                                      </p:by>
                                    </p:animClr>
                                    <p:animClr clrSpc="hsl" dir="cw">
                                      <p:cBhvr>
                                        <p:cTn id="134" dur="500" fill="hold"/>
                                        <p:tgtEl>
                                          <p:spTgt spid="48"/>
                                        </p:tgtEl>
                                        <p:attrNameLst>
                                          <p:attrName>fillcolor</p:attrName>
                                        </p:attrNameLst>
                                      </p:cBhvr>
                                      <p:by>
                                        <p:hsl h="0" s="12549" l="25098"/>
                                      </p:by>
                                    </p:animClr>
                                    <p:animClr clrSpc="hsl" dir="cw">
                                      <p:cBhvr>
                                        <p:cTn id="135" dur="500" fill="hold"/>
                                        <p:tgtEl>
                                          <p:spTgt spid="48"/>
                                        </p:tgtEl>
                                        <p:attrNameLst>
                                          <p:attrName>stroke.color</p:attrName>
                                        </p:attrNameLst>
                                      </p:cBhvr>
                                      <p:by>
                                        <p:hsl h="0" s="12549" l="25098"/>
                                      </p:by>
                                    </p:animClr>
                                    <p:set>
                                      <p:cBhvr>
                                        <p:cTn id="136" dur="500" fill="hold"/>
                                        <p:tgtEl>
                                          <p:spTgt spid="48"/>
                                        </p:tgtEl>
                                        <p:attrNameLst>
                                          <p:attrName>fill.type</p:attrName>
                                        </p:attrNameLst>
                                      </p:cBhvr>
                                      <p:to>
                                        <p:strVal val="solid"/>
                                      </p:to>
                                    </p:set>
                                  </p:childTnLst>
                                </p:cTn>
                              </p:par>
                              <p:par>
                                <p:cTn id="137" presetID="30" presetClass="emph" presetSubtype="0" fill="hold" grpId="1" nodeType="withEffect">
                                  <p:stCondLst>
                                    <p:cond delay="0"/>
                                  </p:stCondLst>
                                  <p:childTnLst>
                                    <p:animClr clrSpc="hsl" dir="cw">
                                      <p:cBhvr override="childStyle">
                                        <p:cTn id="138" dur="500" fill="hold"/>
                                        <p:tgtEl>
                                          <p:spTgt spid="50"/>
                                        </p:tgtEl>
                                        <p:attrNameLst>
                                          <p:attrName>style.color</p:attrName>
                                        </p:attrNameLst>
                                      </p:cBhvr>
                                      <p:by>
                                        <p:hsl h="0" s="12549" l="25098"/>
                                      </p:by>
                                    </p:animClr>
                                    <p:animClr clrSpc="hsl" dir="cw">
                                      <p:cBhvr>
                                        <p:cTn id="139" dur="500" fill="hold"/>
                                        <p:tgtEl>
                                          <p:spTgt spid="50"/>
                                        </p:tgtEl>
                                        <p:attrNameLst>
                                          <p:attrName>fillcolor</p:attrName>
                                        </p:attrNameLst>
                                      </p:cBhvr>
                                      <p:by>
                                        <p:hsl h="0" s="12549" l="25098"/>
                                      </p:by>
                                    </p:animClr>
                                    <p:animClr clrSpc="hsl" dir="cw">
                                      <p:cBhvr>
                                        <p:cTn id="140" dur="500" fill="hold"/>
                                        <p:tgtEl>
                                          <p:spTgt spid="50"/>
                                        </p:tgtEl>
                                        <p:attrNameLst>
                                          <p:attrName>stroke.color</p:attrName>
                                        </p:attrNameLst>
                                      </p:cBhvr>
                                      <p:by>
                                        <p:hsl h="0" s="12549" l="25098"/>
                                      </p:by>
                                    </p:animClr>
                                    <p:set>
                                      <p:cBhvr>
                                        <p:cTn id="141" dur="500" fill="hold"/>
                                        <p:tgtEl>
                                          <p:spTgt spid="50"/>
                                        </p:tgtEl>
                                        <p:attrNameLst>
                                          <p:attrName>fill.type</p:attrName>
                                        </p:attrNameLst>
                                      </p:cBhvr>
                                      <p:to>
                                        <p:strVal val="solid"/>
                                      </p:to>
                                    </p:set>
                                  </p:childTnLst>
                                </p:cTn>
                              </p:par>
                              <p:par>
                                <p:cTn id="142" presetID="24" presetClass="emph" presetSubtype="0" fill="hold" grpId="2" nodeType="withEffect">
                                  <p:stCondLst>
                                    <p:cond delay="0"/>
                                  </p:stCondLst>
                                  <p:childTnLst>
                                    <p:animClr clrSpc="hsl" dir="cw">
                                      <p:cBhvr override="childStyle">
                                        <p:cTn id="143" dur="500" fill="hold"/>
                                        <p:tgtEl>
                                          <p:spTgt spid="45"/>
                                        </p:tgtEl>
                                        <p:attrNameLst>
                                          <p:attrName>style.color</p:attrName>
                                        </p:attrNameLst>
                                      </p:cBhvr>
                                      <p:by>
                                        <p:hsl h="0" s="-12549" l="-25098"/>
                                      </p:by>
                                    </p:animClr>
                                    <p:animClr clrSpc="hsl" dir="cw">
                                      <p:cBhvr>
                                        <p:cTn id="144" dur="500" fill="hold"/>
                                        <p:tgtEl>
                                          <p:spTgt spid="45"/>
                                        </p:tgtEl>
                                        <p:attrNameLst>
                                          <p:attrName>fillcolor</p:attrName>
                                        </p:attrNameLst>
                                      </p:cBhvr>
                                      <p:by>
                                        <p:hsl h="0" s="-12549" l="-25098"/>
                                      </p:by>
                                    </p:animClr>
                                    <p:animClr clrSpc="hsl" dir="cw">
                                      <p:cBhvr>
                                        <p:cTn id="145" dur="500" fill="hold"/>
                                        <p:tgtEl>
                                          <p:spTgt spid="45"/>
                                        </p:tgtEl>
                                        <p:attrNameLst>
                                          <p:attrName>stroke.color</p:attrName>
                                        </p:attrNameLst>
                                      </p:cBhvr>
                                      <p:by>
                                        <p:hsl h="0" s="-12549" l="-25098"/>
                                      </p:by>
                                    </p:animClr>
                                    <p:set>
                                      <p:cBhvr>
                                        <p:cTn id="146" dur="500" fill="hold"/>
                                        <p:tgtEl>
                                          <p:spTgt spid="45"/>
                                        </p:tgtEl>
                                        <p:attrNameLst>
                                          <p:attrName>fill.type</p:attrName>
                                        </p:attrNameLst>
                                      </p:cBhvr>
                                      <p:to>
                                        <p:strVal val="solid"/>
                                      </p:to>
                                    </p:set>
                                  </p:childTnLst>
                                </p:cTn>
                              </p:par>
                              <p:par>
                                <p:cTn id="147" presetID="24" presetClass="emph" presetSubtype="0" fill="hold" grpId="2" nodeType="withEffect">
                                  <p:stCondLst>
                                    <p:cond delay="0"/>
                                  </p:stCondLst>
                                  <p:childTnLst>
                                    <p:animClr clrSpc="hsl" dir="cw">
                                      <p:cBhvr override="childStyle">
                                        <p:cTn id="148" dur="500" fill="hold"/>
                                        <p:tgtEl>
                                          <p:spTgt spid="42"/>
                                        </p:tgtEl>
                                        <p:attrNameLst>
                                          <p:attrName>style.color</p:attrName>
                                        </p:attrNameLst>
                                      </p:cBhvr>
                                      <p:by>
                                        <p:hsl h="0" s="-12549" l="-25098"/>
                                      </p:by>
                                    </p:animClr>
                                    <p:animClr clrSpc="hsl" dir="cw">
                                      <p:cBhvr>
                                        <p:cTn id="149" dur="500" fill="hold"/>
                                        <p:tgtEl>
                                          <p:spTgt spid="42"/>
                                        </p:tgtEl>
                                        <p:attrNameLst>
                                          <p:attrName>fillcolor</p:attrName>
                                        </p:attrNameLst>
                                      </p:cBhvr>
                                      <p:by>
                                        <p:hsl h="0" s="-12549" l="-25098"/>
                                      </p:by>
                                    </p:animClr>
                                    <p:animClr clrSpc="hsl" dir="cw">
                                      <p:cBhvr>
                                        <p:cTn id="150" dur="500" fill="hold"/>
                                        <p:tgtEl>
                                          <p:spTgt spid="42"/>
                                        </p:tgtEl>
                                        <p:attrNameLst>
                                          <p:attrName>stroke.color</p:attrName>
                                        </p:attrNameLst>
                                      </p:cBhvr>
                                      <p:by>
                                        <p:hsl h="0" s="-12549" l="-25098"/>
                                      </p:by>
                                    </p:animClr>
                                    <p:set>
                                      <p:cBhvr>
                                        <p:cTn id="151" dur="500" fill="hold"/>
                                        <p:tgtEl>
                                          <p:spTgt spid="42"/>
                                        </p:tgtEl>
                                        <p:attrNameLst>
                                          <p:attrName>fill.type</p:attrName>
                                        </p:attrNameLst>
                                      </p:cBhvr>
                                      <p:to>
                                        <p:strVal val="solid"/>
                                      </p:to>
                                    </p:set>
                                  </p:childTnLst>
                                </p:cTn>
                              </p:par>
                              <p:par>
                                <p:cTn id="152" presetID="24" presetClass="emph" presetSubtype="0" fill="hold" grpId="2" nodeType="withEffect">
                                  <p:stCondLst>
                                    <p:cond delay="0"/>
                                  </p:stCondLst>
                                  <p:childTnLst>
                                    <p:animClr clrSpc="hsl" dir="cw">
                                      <p:cBhvr override="childStyle">
                                        <p:cTn id="153" dur="500" fill="hold"/>
                                        <p:tgtEl>
                                          <p:spTgt spid="44"/>
                                        </p:tgtEl>
                                        <p:attrNameLst>
                                          <p:attrName>style.color</p:attrName>
                                        </p:attrNameLst>
                                      </p:cBhvr>
                                      <p:by>
                                        <p:hsl h="0" s="-12549" l="-25098"/>
                                      </p:by>
                                    </p:animClr>
                                    <p:animClr clrSpc="hsl" dir="cw">
                                      <p:cBhvr>
                                        <p:cTn id="154" dur="500" fill="hold"/>
                                        <p:tgtEl>
                                          <p:spTgt spid="44"/>
                                        </p:tgtEl>
                                        <p:attrNameLst>
                                          <p:attrName>fillcolor</p:attrName>
                                        </p:attrNameLst>
                                      </p:cBhvr>
                                      <p:by>
                                        <p:hsl h="0" s="-12549" l="-25098"/>
                                      </p:by>
                                    </p:animClr>
                                    <p:animClr clrSpc="hsl" dir="cw">
                                      <p:cBhvr>
                                        <p:cTn id="155" dur="500" fill="hold"/>
                                        <p:tgtEl>
                                          <p:spTgt spid="44"/>
                                        </p:tgtEl>
                                        <p:attrNameLst>
                                          <p:attrName>stroke.color</p:attrName>
                                        </p:attrNameLst>
                                      </p:cBhvr>
                                      <p:by>
                                        <p:hsl h="0" s="-12549" l="-25098"/>
                                      </p:by>
                                    </p:animClr>
                                    <p:set>
                                      <p:cBhvr>
                                        <p:cTn id="156" dur="500" fill="hold"/>
                                        <p:tgtEl>
                                          <p:spTgt spid="44"/>
                                        </p:tgtEl>
                                        <p:attrNameLst>
                                          <p:attrName>fill.type</p:attrName>
                                        </p:attrNameLst>
                                      </p:cBhvr>
                                      <p:to>
                                        <p:strVal val="solid"/>
                                      </p:to>
                                    </p:set>
                                  </p:childTnLst>
                                </p:cTn>
                              </p:par>
                              <p:par>
                                <p:cTn id="157" presetID="24" presetClass="emph" presetSubtype="0" fill="hold" grpId="2" nodeType="withEffect">
                                  <p:stCondLst>
                                    <p:cond delay="0"/>
                                  </p:stCondLst>
                                  <p:childTnLst>
                                    <p:animClr clrSpc="hsl" dir="cw">
                                      <p:cBhvr override="childStyle">
                                        <p:cTn id="158" dur="500" fill="hold"/>
                                        <p:tgtEl>
                                          <p:spTgt spid="40"/>
                                        </p:tgtEl>
                                        <p:attrNameLst>
                                          <p:attrName>style.color</p:attrName>
                                        </p:attrNameLst>
                                      </p:cBhvr>
                                      <p:by>
                                        <p:hsl h="0" s="-12549" l="-25098"/>
                                      </p:by>
                                    </p:animClr>
                                    <p:animClr clrSpc="hsl" dir="cw">
                                      <p:cBhvr>
                                        <p:cTn id="159" dur="500" fill="hold"/>
                                        <p:tgtEl>
                                          <p:spTgt spid="40"/>
                                        </p:tgtEl>
                                        <p:attrNameLst>
                                          <p:attrName>fillcolor</p:attrName>
                                        </p:attrNameLst>
                                      </p:cBhvr>
                                      <p:by>
                                        <p:hsl h="0" s="-12549" l="-25098"/>
                                      </p:by>
                                    </p:animClr>
                                    <p:animClr clrSpc="hsl" dir="cw">
                                      <p:cBhvr>
                                        <p:cTn id="160" dur="500" fill="hold"/>
                                        <p:tgtEl>
                                          <p:spTgt spid="40"/>
                                        </p:tgtEl>
                                        <p:attrNameLst>
                                          <p:attrName>stroke.color</p:attrName>
                                        </p:attrNameLst>
                                      </p:cBhvr>
                                      <p:by>
                                        <p:hsl h="0" s="-12549" l="-25098"/>
                                      </p:by>
                                    </p:animClr>
                                    <p:set>
                                      <p:cBhvr>
                                        <p:cTn id="161" dur="500" fill="hold"/>
                                        <p:tgtEl>
                                          <p:spTgt spid="40"/>
                                        </p:tgtEl>
                                        <p:attrNameLst>
                                          <p:attrName>fill.type</p:attrName>
                                        </p:attrNameLst>
                                      </p:cBhvr>
                                      <p:to>
                                        <p:strVal val="solid"/>
                                      </p:to>
                                    </p:set>
                                  </p:childTnLst>
                                </p:cTn>
                              </p:par>
                              <p:par>
                                <p:cTn id="162" presetID="24" presetClass="emph" presetSubtype="0" fill="hold" grpId="2" nodeType="withEffect">
                                  <p:stCondLst>
                                    <p:cond delay="0"/>
                                  </p:stCondLst>
                                  <p:childTnLst>
                                    <p:animClr clrSpc="hsl" dir="cw">
                                      <p:cBhvr override="childStyle">
                                        <p:cTn id="163" dur="500" fill="hold"/>
                                        <p:tgtEl>
                                          <p:spTgt spid="47"/>
                                        </p:tgtEl>
                                        <p:attrNameLst>
                                          <p:attrName>style.color</p:attrName>
                                        </p:attrNameLst>
                                      </p:cBhvr>
                                      <p:by>
                                        <p:hsl h="0" s="-12549" l="-25098"/>
                                      </p:by>
                                    </p:animClr>
                                    <p:animClr clrSpc="hsl" dir="cw">
                                      <p:cBhvr>
                                        <p:cTn id="164" dur="500" fill="hold"/>
                                        <p:tgtEl>
                                          <p:spTgt spid="47"/>
                                        </p:tgtEl>
                                        <p:attrNameLst>
                                          <p:attrName>fillcolor</p:attrName>
                                        </p:attrNameLst>
                                      </p:cBhvr>
                                      <p:by>
                                        <p:hsl h="0" s="-12549" l="-25098"/>
                                      </p:by>
                                    </p:animClr>
                                    <p:animClr clrSpc="hsl" dir="cw">
                                      <p:cBhvr>
                                        <p:cTn id="165" dur="500" fill="hold"/>
                                        <p:tgtEl>
                                          <p:spTgt spid="47"/>
                                        </p:tgtEl>
                                        <p:attrNameLst>
                                          <p:attrName>stroke.color</p:attrName>
                                        </p:attrNameLst>
                                      </p:cBhvr>
                                      <p:by>
                                        <p:hsl h="0" s="-12549" l="-25098"/>
                                      </p:by>
                                    </p:animClr>
                                    <p:set>
                                      <p:cBhvr>
                                        <p:cTn id="166" dur="500" fill="hold"/>
                                        <p:tgtEl>
                                          <p:spTgt spid="47"/>
                                        </p:tgtEl>
                                        <p:attrNameLst>
                                          <p:attrName>fill.type</p:attrName>
                                        </p:attrNameLst>
                                      </p:cBhvr>
                                      <p:to>
                                        <p:strVal val="solid"/>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67"/>
                                        </p:tgtEl>
                                        <p:attrNameLst>
                                          <p:attrName>style.visibility</p:attrName>
                                        </p:attrNameLst>
                                      </p:cBhvr>
                                      <p:to>
                                        <p:strVal val="visible"/>
                                      </p:to>
                                    </p:set>
                                    <p:animEffect transition="in" filter="wipe(left)">
                                      <p:cBhvr>
                                        <p:cTn id="171" dur="500"/>
                                        <p:tgtEl>
                                          <p:spTgt spid="67"/>
                                        </p:tgtEl>
                                      </p:cBhvr>
                                    </p:animEffect>
                                  </p:childTnLst>
                                </p:cTn>
                              </p:par>
                            </p:childTnLst>
                          </p:cTn>
                        </p:par>
                        <p:par>
                          <p:cTn id="172" fill="hold">
                            <p:stCondLst>
                              <p:cond delay="500"/>
                            </p:stCondLst>
                            <p:childTnLst>
                              <p:par>
                                <p:cTn id="173" presetID="42" presetClass="path" presetSubtype="0" accel="50000" decel="50000" fill="hold" grpId="1" nodeType="afterEffect">
                                  <p:stCondLst>
                                    <p:cond delay="0"/>
                                  </p:stCondLst>
                                  <p:childTnLst>
                                    <p:animMotion origin="layout" path="M 2.91667E-6 -2.96296E-6 L 0.11497 0.00093 " pathEditMode="relative" rAng="0" ptsTypes="AA">
                                      <p:cBhvr>
                                        <p:cTn id="174" dur="1000" fill="hold"/>
                                        <p:tgtEl>
                                          <p:spTgt spid="67"/>
                                        </p:tgtEl>
                                        <p:attrNameLst>
                                          <p:attrName>ppt_x</p:attrName>
                                          <p:attrName>ppt_y</p:attrName>
                                        </p:attrNameLst>
                                      </p:cBhvr>
                                      <p:rCtr x="5742" y="46"/>
                                    </p:animMotion>
                                  </p:childTnLst>
                                </p:cTn>
                              </p:par>
                            </p:childTnLst>
                          </p:cTn>
                        </p:par>
                        <p:par>
                          <p:cTn id="175" fill="hold">
                            <p:stCondLst>
                              <p:cond delay="1500"/>
                            </p:stCondLst>
                            <p:childTnLst>
                              <p:par>
                                <p:cTn id="176" presetID="42" presetClass="path" presetSubtype="0" accel="50000" decel="50000" fill="hold" grpId="2" nodeType="afterEffect">
                                  <p:stCondLst>
                                    <p:cond delay="0"/>
                                  </p:stCondLst>
                                  <p:childTnLst>
                                    <p:animMotion origin="layout" path="M 0.11497 0.00093 L 0.23828 0.00093 " pathEditMode="relative" rAng="0" ptsTypes="AA">
                                      <p:cBhvr>
                                        <p:cTn id="177" dur="1000" fill="hold"/>
                                        <p:tgtEl>
                                          <p:spTgt spid="67"/>
                                        </p:tgtEl>
                                        <p:attrNameLst>
                                          <p:attrName>ppt_x</p:attrName>
                                          <p:attrName>ppt_y</p:attrName>
                                        </p:attrNameLst>
                                      </p:cBhvr>
                                      <p:rCtr x="6159" y="0"/>
                                    </p:animMotion>
                                  </p:childTnLst>
                                </p:cTn>
                              </p:par>
                            </p:childTnLst>
                          </p:cTn>
                        </p:par>
                        <p:par>
                          <p:cTn id="178" fill="hold">
                            <p:stCondLst>
                              <p:cond delay="2500"/>
                            </p:stCondLst>
                            <p:childTnLst>
                              <p:par>
                                <p:cTn id="179" presetID="42" presetClass="path" presetSubtype="0" accel="50000" decel="50000" fill="hold" grpId="3" nodeType="afterEffect">
                                  <p:stCondLst>
                                    <p:cond delay="0"/>
                                  </p:stCondLst>
                                  <p:childTnLst>
                                    <p:animMotion origin="layout" path="M 0.23828 0.00093 L 0.38177 -0.10602 " pathEditMode="relative" rAng="0" ptsTypes="AA">
                                      <p:cBhvr>
                                        <p:cTn id="180" dur="1000" fill="hold"/>
                                        <p:tgtEl>
                                          <p:spTgt spid="67"/>
                                        </p:tgtEl>
                                        <p:attrNameLst>
                                          <p:attrName>ppt_x</p:attrName>
                                          <p:attrName>ppt_y</p:attrName>
                                        </p:attrNameLst>
                                      </p:cBhvr>
                                      <p:rCtr x="7174" y="-5347"/>
                                    </p:animMotion>
                                  </p:childTnLst>
                                </p:cTn>
                              </p:par>
                            </p:childTnLst>
                          </p:cTn>
                        </p:par>
                        <p:par>
                          <p:cTn id="181" fill="hold">
                            <p:stCondLst>
                              <p:cond delay="3500"/>
                            </p:stCondLst>
                            <p:childTnLst>
                              <p:par>
                                <p:cTn id="182" presetID="42" presetClass="path" presetSubtype="0" accel="50000" decel="50000" fill="hold" grpId="4" nodeType="afterEffect">
                                  <p:stCondLst>
                                    <p:cond delay="0"/>
                                  </p:stCondLst>
                                  <p:childTnLst>
                                    <p:animMotion origin="layout" path="M 0.38177 -0.10602 L 0.522 0.00093 " pathEditMode="relative" rAng="0" ptsTypes="AA">
                                      <p:cBhvr>
                                        <p:cTn id="183" dur="1000" fill="hold"/>
                                        <p:tgtEl>
                                          <p:spTgt spid="67"/>
                                        </p:tgtEl>
                                        <p:attrNameLst>
                                          <p:attrName>ppt_x</p:attrName>
                                          <p:attrName>ppt_y</p:attrName>
                                        </p:attrNameLst>
                                      </p:cBhvr>
                                      <p:rCtr x="7005" y="5347"/>
                                    </p:animMotion>
                                  </p:childTnLst>
                                </p:cTn>
                              </p:par>
                            </p:childTnLst>
                          </p:cTn>
                        </p:par>
                        <p:par>
                          <p:cTn id="184" fill="hold">
                            <p:stCondLst>
                              <p:cond delay="4500"/>
                            </p:stCondLst>
                            <p:childTnLst>
                              <p:par>
                                <p:cTn id="185" presetID="22" presetClass="entr" presetSubtype="8" fill="hold" nodeType="afterEffect">
                                  <p:stCondLst>
                                    <p:cond delay="0"/>
                                  </p:stCondLst>
                                  <p:childTnLst>
                                    <p:set>
                                      <p:cBhvr>
                                        <p:cTn id="186" dur="1" fill="hold">
                                          <p:stCondLst>
                                            <p:cond delay="0"/>
                                          </p:stCondLst>
                                        </p:cTn>
                                        <p:tgtEl>
                                          <p:spTgt spid="68"/>
                                        </p:tgtEl>
                                        <p:attrNameLst>
                                          <p:attrName>style.visibility</p:attrName>
                                        </p:attrNameLst>
                                      </p:cBhvr>
                                      <p:to>
                                        <p:strVal val="visible"/>
                                      </p:to>
                                    </p:set>
                                    <p:animEffect transition="in" filter="wipe(left)">
                                      <p:cBhvr>
                                        <p:cTn id="187" dur="500"/>
                                        <p:tgtEl>
                                          <p:spTgt spid="6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xit" presetSubtype="0" fill="hold" grpId="5" nodeType="clickEffect">
                                  <p:stCondLst>
                                    <p:cond delay="0"/>
                                  </p:stCondLst>
                                  <p:childTnLst>
                                    <p:animEffect transition="out" filter="fade">
                                      <p:cBhvr>
                                        <p:cTn id="191" dur="500"/>
                                        <p:tgtEl>
                                          <p:spTgt spid="67"/>
                                        </p:tgtEl>
                                      </p:cBhvr>
                                    </p:animEffect>
                                    <p:set>
                                      <p:cBhvr>
                                        <p:cTn id="192" dur="1" fill="hold">
                                          <p:stCondLst>
                                            <p:cond delay="499"/>
                                          </p:stCondLst>
                                        </p:cTn>
                                        <p:tgtEl>
                                          <p:spTgt spid="67"/>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68"/>
                                        </p:tgtEl>
                                      </p:cBhvr>
                                    </p:animEffect>
                                    <p:set>
                                      <p:cBhvr>
                                        <p:cTn id="195"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0" grpId="2" animBg="1"/>
      <p:bldP spid="41" grpId="0" animBg="1"/>
      <p:bldP spid="42" grpId="0" animBg="1"/>
      <p:bldP spid="42" grpId="1" animBg="1"/>
      <p:bldP spid="42" grpId="2" animBg="1"/>
      <p:bldP spid="43" grpId="0" animBg="1"/>
      <p:bldP spid="43" grpId="1" animBg="1"/>
      <p:bldP spid="44" grpId="0" animBg="1"/>
      <p:bldP spid="44" grpId="1" animBg="1"/>
      <p:bldP spid="44" grpId="2" animBg="1"/>
      <p:bldP spid="45" grpId="0" animBg="1"/>
      <p:bldP spid="45" grpId="1" animBg="1"/>
      <p:bldP spid="45" grpId="2" animBg="1"/>
      <p:bldP spid="46" grpId="0" animBg="1"/>
      <p:bldP spid="46" grpId="1" animBg="1"/>
      <p:bldP spid="47" grpId="0" animBg="1"/>
      <p:bldP spid="47" grpId="1" animBg="1"/>
      <p:bldP spid="47" grpId="2" animBg="1"/>
      <p:bldP spid="48" grpId="0" animBg="1"/>
      <p:bldP spid="48" grpId="1" animBg="1"/>
      <p:bldP spid="49" grpId="0" animBg="1"/>
      <p:bldP spid="50" grpId="0" animBg="1"/>
      <p:bldP spid="50" grpId="1" animBg="1"/>
      <p:bldP spid="51" grpId="0" animBg="1"/>
      <p:bldP spid="63" grpId="0" animBg="1"/>
      <p:bldP spid="63" grpId="1" animBg="1"/>
      <p:bldP spid="63" grpId="2" animBg="1"/>
      <p:bldP spid="63" grpId="3" animBg="1"/>
      <p:bldP spid="63" grpId="4" animBg="1"/>
      <p:bldP spid="63" grpId="5" animBg="1"/>
      <p:bldP spid="64" grpId="0" animBg="1"/>
      <p:bldP spid="64" grpId="1" animBg="1"/>
      <p:bldP spid="64" grpId="2" animBg="1"/>
      <p:bldP spid="64" grpId="3" animBg="1"/>
      <p:bldP spid="67" grpId="0" animBg="1"/>
      <p:bldP spid="67" grpId="1" animBg="1"/>
      <p:bldP spid="67" grpId="2" animBg="1"/>
      <p:bldP spid="67" grpId="3" animBg="1"/>
      <p:bldP spid="67" grpId="4" animBg="1"/>
      <p:bldP spid="67"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16" name="矩形 15"/>
          <p:cNvSpPr/>
          <p:nvPr/>
        </p:nvSpPr>
        <p:spPr>
          <a:xfrm>
            <a:off x="474122" y="1272872"/>
            <a:ext cx="1560042" cy="492443"/>
          </a:xfrm>
          <a:prstGeom prst="rect">
            <a:avLst/>
          </a:prstGeom>
        </p:spPr>
        <p:txBody>
          <a:bodyPr wrap="none">
            <a:spAutoFit/>
          </a:bodyPr>
          <a:lstStyle/>
          <a:p>
            <a:pPr lvl="0">
              <a:lnSpc>
                <a:spcPct val="130000"/>
              </a:lnSpc>
            </a:pPr>
            <a:r>
              <a:rPr lang="en-US" altLang="zh-CN" sz="2000" b="1" dirty="0">
                <a:solidFill>
                  <a:schemeClr val="accent1"/>
                </a:solidFill>
              </a:rPr>
              <a:t>GAN</a:t>
            </a:r>
            <a:r>
              <a:rPr lang="zh-CN" altLang="en-US" sz="2000" b="1" dirty="0">
                <a:solidFill>
                  <a:schemeClr val="accent1"/>
                </a:solidFill>
              </a:rPr>
              <a:t>的应用</a:t>
            </a:r>
            <a:endParaRPr lang="en-US" altLang="zh-CN" sz="2000" b="1" dirty="0">
              <a:solidFill>
                <a:schemeClr val="accent1"/>
              </a:solidFill>
            </a:endParaRPr>
          </a:p>
        </p:txBody>
      </p:sp>
      <p:pic>
        <p:nvPicPr>
          <p:cNvPr id="4" name="图片 3"/>
          <p:cNvPicPr>
            <a:picLocks noChangeAspect="1"/>
          </p:cNvPicPr>
          <p:nvPr/>
        </p:nvPicPr>
        <p:blipFill>
          <a:blip r:embed="rId3"/>
          <a:stretch>
            <a:fillRect/>
          </a:stretch>
        </p:blipFill>
        <p:spPr>
          <a:xfrm>
            <a:off x="474122" y="1765315"/>
            <a:ext cx="11288328" cy="3753742"/>
          </a:xfrm>
          <a:prstGeom prst="rect">
            <a:avLst/>
          </a:prstGeom>
        </p:spPr>
      </p:pic>
      <p:pic>
        <p:nvPicPr>
          <p:cNvPr id="6" name="图片 5"/>
          <p:cNvPicPr>
            <a:picLocks noChangeAspect="1"/>
          </p:cNvPicPr>
          <p:nvPr/>
        </p:nvPicPr>
        <p:blipFill>
          <a:blip r:embed="rId4"/>
          <a:stretch>
            <a:fillRect/>
          </a:stretch>
        </p:blipFill>
        <p:spPr>
          <a:xfrm>
            <a:off x="2750850" y="1272872"/>
            <a:ext cx="6414922" cy="5212124"/>
          </a:xfrm>
          <a:prstGeom prst="rect">
            <a:avLst/>
          </a:prstGeom>
        </p:spPr>
      </p:pic>
      <p:pic>
        <p:nvPicPr>
          <p:cNvPr id="7" name="图片 6"/>
          <p:cNvPicPr>
            <a:picLocks noChangeAspect="1"/>
          </p:cNvPicPr>
          <p:nvPr/>
        </p:nvPicPr>
        <p:blipFill>
          <a:blip r:embed="rId5"/>
          <a:stretch>
            <a:fillRect/>
          </a:stretch>
        </p:blipFill>
        <p:spPr>
          <a:xfrm>
            <a:off x="2380411" y="1272872"/>
            <a:ext cx="7155800" cy="4549534"/>
          </a:xfrm>
          <a:prstGeom prst="rect">
            <a:avLst/>
          </a:prstGeom>
        </p:spPr>
      </p:pic>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500"/>
                                        <p:tgtEl>
                                          <p:spTgt spid="4"/>
                                        </p:tgtEl>
                                        <p:attrNameLst>
                                          <p:attrName>ppt_w</p:attrName>
                                        </p:attrNameLst>
                                      </p:cBhvr>
                                      <p:tavLst>
                                        <p:tav tm="0">
                                          <p:val>
                                            <p:strVal val="ppt_w"/>
                                          </p:val>
                                        </p:tav>
                                        <p:tav tm="100000">
                                          <p:val>
                                            <p:fltVal val="0"/>
                                          </p:val>
                                        </p:tav>
                                      </p:tavLst>
                                    </p:anim>
                                    <p:anim calcmode="lin" valueType="num">
                                      <p:cBhvr>
                                        <p:cTn id="15" dur="500"/>
                                        <p:tgtEl>
                                          <p:spTgt spid="4"/>
                                        </p:tgtEl>
                                        <p:attrNameLst>
                                          <p:attrName>ppt_h</p:attrName>
                                        </p:attrNameLst>
                                      </p:cBhvr>
                                      <p:tavLst>
                                        <p:tav tm="0">
                                          <p:val>
                                            <p:strVal val="ppt_h"/>
                                          </p:val>
                                        </p:tav>
                                        <p:tav tm="100000">
                                          <p:val>
                                            <p:fltVal val="0"/>
                                          </p:val>
                                        </p:tav>
                                      </p:tavLst>
                                    </p:anim>
                                    <p:anim calcmode="lin" valueType="num">
                                      <p:cBhvr>
                                        <p:cTn id="16" dur="500"/>
                                        <p:tgtEl>
                                          <p:spTgt spid="4"/>
                                        </p:tgtEl>
                                        <p:attrNameLst>
                                          <p:attrName>style.rotation</p:attrName>
                                        </p:attrNameLst>
                                      </p:cBhvr>
                                      <p:tavLst>
                                        <p:tav tm="0">
                                          <p:val>
                                            <p:fltVal val="0"/>
                                          </p:val>
                                        </p:tav>
                                        <p:tav tm="100000">
                                          <p:val>
                                            <p:fltVal val="90"/>
                                          </p:val>
                                        </p:tav>
                                      </p:tavLst>
                                    </p:anim>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en-US" altLang="zh-CN" dirty="0"/>
              <a:t>Wasserstein GAN</a:t>
            </a:r>
            <a:endParaRPr kumimoji="1" lang="zh-CN" altLang="en-US" dirty="0"/>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传统</a:t>
            </a:r>
            <a:r>
              <a:rPr kumimoji="1" lang="en-US" altLang="zh-CN" dirty="0"/>
              <a:t>GAN</a:t>
            </a:r>
            <a:r>
              <a:rPr kumimoji="1" lang="zh-CN" altLang="en-US" dirty="0"/>
              <a:t>的不足</a:t>
            </a:r>
          </a:p>
        </p:txBody>
      </p:sp>
      <p:sp>
        <p:nvSpPr>
          <p:cNvPr id="11" name="矩形 10"/>
          <p:cNvSpPr/>
          <p:nvPr/>
        </p:nvSpPr>
        <p:spPr>
          <a:xfrm>
            <a:off x="2203644" y="1712880"/>
            <a:ext cx="4288353" cy="492443"/>
          </a:xfrm>
          <a:prstGeom prst="rect">
            <a:avLst/>
          </a:prstGeom>
        </p:spPr>
        <p:txBody>
          <a:bodyPr wrap="none">
            <a:spAutoFit/>
          </a:bodyPr>
          <a:lstStyle/>
          <a:p>
            <a:pPr lvl="0">
              <a:lnSpc>
                <a:spcPct val="130000"/>
              </a:lnSpc>
            </a:pPr>
            <a:r>
              <a:rPr lang="zh-CN" altLang="en-US" sz="2000" b="1" dirty="0">
                <a:solidFill>
                  <a:srgbClr val="4355BE"/>
                </a:solidFill>
              </a:rPr>
              <a:t>判别</a:t>
            </a:r>
            <a:r>
              <a:rPr lang="zh-CN" altLang="en-US" sz="2000" b="1" dirty="0">
                <a:solidFill>
                  <a:schemeClr val="accent2">
                    <a:lumMod val="75000"/>
                  </a:schemeClr>
                </a:solidFill>
              </a:rPr>
              <a:t>器</a:t>
            </a:r>
            <a:r>
              <a:rPr lang="zh-CN" altLang="en-US" sz="2000" b="1" dirty="0">
                <a:solidFill>
                  <a:srgbClr val="4355BE"/>
                </a:solidFill>
              </a:rPr>
              <a:t>越好，</a:t>
            </a:r>
            <a:r>
              <a:rPr lang="zh-CN" altLang="en-US" sz="2000" b="1" dirty="0">
                <a:solidFill>
                  <a:schemeClr val="accent2">
                    <a:lumMod val="75000"/>
                  </a:schemeClr>
                </a:solidFill>
              </a:rPr>
              <a:t>生成器梯度消失越严重</a:t>
            </a:r>
            <a:endParaRPr lang="en-US" altLang="zh-CN" sz="2000" b="1" dirty="0">
              <a:solidFill>
                <a:schemeClr val="accent2">
                  <a:lumMod val="75000"/>
                </a:schemeClr>
              </a:solidFill>
            </a:endParaRPr>
          </a:p>
        </p:txBody>
      </p:sp>
      <p:grpSp>
        <p:nvGrpSpPr>
          <p:cNvPr id="4" name="组合 3"/>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5" name="矩形 14"/>
          <p:cNvSpPr/>
          <p:nvPr/>
        </p:nvSpPr>
        <p:spPr>
          <a:xfrm>
            <a:off x="2203645" y="3636039"/>
            <a:ext cx="5523036" cy="1292662"/>
          </a:xfrm>
          <a:prstGeom prst="rect">
            <a:avLst/>
          </a:prstGeom>
        </p:spPr>
        <p:txBody>
          <a:bodyPr wrap="square">
            <a:spAutoFit/>
          </a:bodyPr>
          <a:lstStyle/>
          <a:p>
            <a:pPr lvl="0">
              <a:lnSpc>
                <a:spcPct val="130000"/>
              </a:lnSpc>
            </a:pPr>
            <a:r>
              <a:rPr lang="zh-CN" altLang="en-US" sz="2000" b="1" dirty="0">
                <a:solidFill>
                  <a:srgbClr val="4355BE"/>
                </a:solidFill>
              </a:rPr>
              <a:t>最小化第二种生成器</a:t>
            </a:r>
            <a:r>
              <a:rPr lang="en-US" altLang="zh-CN" sz="2000" b="1" dirty="0">
                <a:solidFill>
                  <a:srgbClr val="4355BE"/>
                </a:solidFill>
              </a:rPr>
              <a:t>loss</a:t>
            </a:r>
            <a:r>
              <a:rPr lang="zh-CN" altLang="en-US" sz="2000" b="1" dirty="0">
                <a:solidFill>
                  <a:srgbClr val="4355BE"/>
                </a:solidFill>
              </a:rPr>
              <a:t>函数，会等价于最小化一个不合理的距离衡量，导致两个问题，一是梯度不稳定，二是多样性不足。</a:t>
            </a:r>
            <a:endParaRPr lang="en-US" altLang="zh-CN" sz="2000" b="1" dirty="0">
              <a:solidFill>
                <a:srgbClr val="4355BE"/>
              </a:solidFill>
            </a:endParaRPr>
          </a:p>
        </p:txBody>
      </p:sp>
      <p:grpSp>
        <p:nvGrpSpPr>
          <p:cNvPr id="5" name="组合 4"/>
          <p:cNvGrpSpPr/>
          <p:nvPr/>
        </p:nvGrpSpPr>
        <p:grpSpPr>
          <a:xfrm>
            <a:off x="1029904" y="3836094"/>
            <a:ext cx="826145" cy="814582"/>
            <a:chOff x="7056679" y="3990986"/>
            <a:chExt cx="826145" cy="814582"/>
          </a:xfrm>
        </p:grpSpPr>
        <p:sp>
          <p:nvSpPr>
            <p:cNvPr id="13" name="矩形 12"/>
            <p:cNvSpPr/>
            <p:nvPr/>
          </p:nvSpPr>
          <p:spPr>
            <a:xfrm flipV="1">
              <a:off x="7117085" y="3990988"/>
              <a:ext cx="765739" cy="45719"/>
            </a:xfrm>
            <a:prstGeom prst="rect">
              <a:avLst/>
            </a:prstGeom>
            <a:solidFill>
              <a:srgbClr val="435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4355BE"/>
                </a:solidFill>
              </a:endParaRPr>
            </a:p>
          </p:txBody>
        </p:sp>
        <p:sp>
          <p:nvSpPr>
            <p:cNvPr id="16" name="矩形 15"/>
            <p:cNvSpPr/>
            <p:nvPr/>
          </p:nvSpPr>
          <p:spPr>
            <a:xfrm>
              <a:off x="7056679" y="3990986"/>
              <a:ext cx="816249" cy="814582"/>
            </a:xfrm>
            <a:prstGeom prst="rect">
              <a:avLst/>
            </a:prstGeom>
          </p:spPr>
          <p:txBody>
            <a:bodyPr wrap="none">
              <a:spAutoFit/>
            </a:bodyPr>
            <a:lstStyle/>
            <a:p>
              <a:pPr lvl="0">
                <a:lnSpc>
                  <a:spcPct val="130000"/>
                </a:lnSpc>
              </a:pPr>
              <a:r>
                <a:rPr lang="en-US" altLang="zh-CN" sz="4000" b="1" dirty="0">
                  <a:solidFill>
                    <a:srgbClr val="4355BE"/>
                  </a:solidFill>
                </a:rPr>
                <a:t>02</a:t>
              </a:r>
            </a:p>
          </p:txBody>
        </p:sp>
      </p:grpSp>
    </p:spTree>
    <p:extLst>
      <p:ext uri="{BB962C8B-B14F-4D97-AF65-F5344CB8AC3E}">
        <p14:creationId xmlns:p14="http://schemas.microsoft.com/office/powerpoint/2010/main" val="1206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Wasserstein GAN</a:t>
            </a:r>
            <a:r>
              <a:rPr kumimoji="1" lang="zh-CN" altLang="en-US" dirty="0"/>
              <a:t>优点</a:t>
            </a:r>
          </a:p>
        </p:txBody>
      </p:sp>
      <p:grpSp>
        <p:nvGrpSpPr>
          <p:cNvPr id="8" name="组合 7"/>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1" name="矩形 10"/>
          <p:cNvSpPr/>
          <p:nvPr/>
        </p:nvSpPr>
        <p:spPr>
          <a:xfrm>
            <a:off x="2203644" y="1634318"/>
            <a:ext cx="6319870" cy="892552"/>
          </a:xfrm>
          <a:prstGeom prst="rect">
            <a:avLst/>
          </a:prstGeom>
        </p:spPr>
        <p:txBody>
          <a:bodyPr wrap="square">
            <a:spAutoFit/>
          </a:bodyPr>
          <a:lstStyle/>
          <a:p>
            <a:pPr lvl="0">
              <a:lnSpc>
                <a:spcPct val="130000"/>
              </a:lnSpc>
            </a:pPr>
            <a:r>
              <a:rPr lang="zh-CN" altLang="en-US" sz="2000" b="1" dirty="0">
                <a:solidFill>
                  <a:srgbClr val="4355BE"/>
                </a:solidFill>
              </a:rPr>
              <a:t>即使两个分布没有重叠或者重叠可忽略，</a:t>
            </a:r>
            <a:r>
              <a:rPr lang="en-US" altLang="zh-CN" sz="2000" b="1" dirty="0">
                <a:solidFill>
                  <a:srgbClr val="4355BE"/>
                </a:solidFill>
              </a:rPr>
              <a:t>Wasserstein</a:t>
            </a:r>
            <a:r>
              <a:rPr lang="zh-CN" altLang="en-US" sz="2000" b="1" dirty="0">
                <a:solidFill>
                  <a:srgbClr val="4355BE"/>
                </a:solidFill>
              </a:rPr>
              <a:t>距离仍能够反映它们的远近。</a:t>
            </a:r>
            <a:endParaRPr lang="en-US" altLang="zh-CN" sz="2000" b="1" dirty="0">
              <a:solidFill>
                <a:schemeClr val="accent2">
                  <a:lumMod val="75000"/>
                </a:schemeClr>
              </a:solidFill>
            </a:endParaRPr>
          </a:p>
        </p:txBody>
      </p:sp>
      <p:grpSp>
        <p:nvGrpSpPr>
          <p:cNvPr id="12" name="组合 11"/>
          <p:cNvGrpSpPr/>
          <p:nvPr/>
        </p:nvGrpSpPr>
        <p:grpSpPr>
          <a:xfrm>
            <a:off x="999702" y="3067040"/>
            <a:ext cx="826145" cy="814582"/>
            <a:chOff x="7000452" y="1759156"/>
            <a:chExt cx="826145" cy="814582"/>
          </a:xfrm>
        </p:grpSpPr>
        <p:sp>
          <p:nvSpPr>
            <p:cNvPr id="13" name="矩形 12"/>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15" name="矩形 14"/>
          <p:cNvSpPr/>
          <p:nvPr/>
        </p:nvSpPr>
        <p:spPr>
          <a:xfrm>
            <a:off x="2203644" y="3108943"/>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解决原始</a:t>
            </a:r>
            <a:r>
              <a:rPr lang="en-US" altLang="zh-CN" sz="2000" b="1" dirty="0">
                <a:solidFill>
                  <a:schemeClr val="accent2">
                    <a:lumMod val="75000"/>
                  </a:schemeClr>
                </a:solidFill>
              </a:rPr>
              <a:t>GAN</a:t>
            </a:r>
            <a:r>
              <a:rPr lang="zh-CN" altLang="en-US" sz="2000" b="1" dirty="0">
                <a:solidFill>
                  <a:schemeClr val="accent2">
                    <a:lumMod val="75000"/>
                  </a:schemeClr>
                </a:solidFill>
              </a:rPr>
              <a:t>训练不稳定的问题</a:t>
            </a:r>
            <a:endParaRPr lang="en-US" altLang="zh-CN" sz="2000" b="1" dirty="0">
              <a:solidFill>
                <a:schemeClr val="accent2">
                  <a:lumMod val="75000"/>
                </a:schemeClr>
              </a:solidFill>
            </a:endParaRPr>
          </a:p>
        </p:txBody>
      </p:sp>
      <p:grpSp>
        <p:nvGrpSpPr>
          <p:cNvPr id="17" name="组合 16"/>
          <p:cNvGrpSpPr/>
          <p:nvPr/>
        </p:nvGrpSpPr>
        <p:grpSpPr>
          <a:xfrm>
            <a:off x="999702" y="4471338"/>
            <a:ext cx="826145" cy="814582"/>
            <a:chOff x="7000452" y="1759156"/>
            <a:chExt cx="826145" cy="814582"/>
          </a:xfrm>
        </p:grpSpPr>
        <p:sp>
          <p:nvSpPr>
            <p:cNvPr id="18" name="矩形 17"/>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0" name="矩形 19"/>
          <p:cNvSpPr/>
          <p:nvPr/>
        </p:nvSpPr>
        <p:spPr>
          <a:xfrm>
            <a:off x="2203644" y="4517061"/>
            <a:ext cx="6319870" cy="492443"/>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拥有一个可以指示训练进度的指标：判别器的损失函数</a:t>
            </a:r>
            <a:endParaRPr lang="en-US" altLang="zh-CN" sz="2000" b="1" dirty="0">
              <a:solidFill>
                <a:schemeClr val="accent2">
                  <a:lumMod val="75000"/>
                </a:schemeClr>
              </a:solidFill>
            </a:endParaRPr>
          </a:p>
        </p:txBody>
      </p:sp>
      <p:grpSp>
        <p:nvGrpSpPr>
          <p:cNvPr id="21" name="组合 20"/>
          <p:cNvGrpSpPr/>
          <p:nvPr/>
        </p:nvGrpSpPr>
        <p:grpSpPr>
          <a:xfrm>
            <a:off x="999702" y="5875636"/>
            <a:ext cx="826145" cy="814582"/>
            <a:chOff x="7000452" y="1759156"/>
            <a:chExt cx="826145" cy="814582"/>
          </a:xfrm>
        </p:grpSpPr>
        <p:sp>
          <p:nvSpPr>
            <p:cNvPr id="22" name="矩形 21"/>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24" name="矩形 23"/>
          <p:cNvSpPr/>
          <p:nvPr/>
        </p:nvSpPr>
        <p:spPr>
          <a:xfrm>
            <a:off x="2203644" y="5921359"/>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简单的全连接网络即可进行训练</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4"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1359</TotalTime>
  <Words>4785</Words>
  <Application>Microsoft Office PowerPoint</Application>
  <PresentationFormat>宽屏</PresentationFormat>
  <Paragraphs>411</Paragraphs>
  <Slides>34</Slides>
  <Notes>26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34</vt:i4>
      </vt:variant>
    </vt:vector>
  </HeadingPairs>
  <TitlesOfParts>
    <vt:vector size="44" baseType="lpstr">
      <vt:lpstr>等线</vt:lpstr>
      <vt:lpstr>宋体</vt:lpstr>
      <vt:lpstr>Microsoft YaHei</vt:lpstr>
      <vt:lpstr>Microsoft YaHei</vt:lpstr>
      <vt:lpstr>Arial</vt:lpstr>
      <vt:lpstr>Century Gothic</vt:lpstr>
      <vt:lpstr>Consolas</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王悦</cp:lastModifiedBy>
  <cp:revision>259</cp:revision>
  <dcterms:created xsi:type="dcterms:W3CDTF">2015-08-18T02:51:41Z</dcterms:created>
  <dcterms:modified xsi:type="dcterms:W3CDTF">2017-06-04T12:55:57Z</dcterms:modified>
  <cp:category/>
</cp:coreProperties>
</file>